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6" r:id="rId3"/>
    <p:sldId id="258" r:id="rId4"/>
    <p:sldId id="327" r:id="rId5"/>
    <p:sldId id="261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25" r:id="rId38"/>
    <p:sldId id="303" r:id="rId39"/>
    <p:sldId id="305" r:id="rId40"/>
    <p:sldId id="306" r:id="rId41"/>
    <p:sldId id="304" r:id="rId42"/>
    <p:sldId id="307" r:id="rId43"/>
    <p:sldId id="308" r:id="rId44"/>
    <p:sldId id="309" r:id="rId45"/>
    <p:sldId id="310" r:id="rId46"/>
    <p:sldId id="311" r:id="rId47"/>
    <p:sldId id="312" r:id="rId48"/>
    <p:sldId id="314" r:id="rId49"/>
    <p:sldId id="328" r:id="rId50"/>
    <p:sldId id="316" r:id="rId51"/>
    <p:sldId id="317" r:id="rId52"/>
    <p:sldId id="318" r:id="rId53"/>
    <p:sldId id="329" r:id="rId54"/>
    <p:sldId id="33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2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7" indent="0">
              <a:buNone/>
              <a:defRPr sz="900"/>
            </a:lvl5pPr>
            <a:lvl6pPr marL="2285659" indent="0">
              <a:buNone/>
              <a:defRPr sz="900"/>
            </a:lvl6pPr>
            <a:lvl7pPr marL="2742791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3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7" indent="0">
              <a:buNone/>
              <a:defRPr sz="2000"/>
            </a:lvl5pPr>
            <a:lvl6pPr marL="2285659" indent="0">
              <a:buNone/>
              <a:defRPr sz="2000"/>
            </a:lvl6pPr>
            <a:lvl7pPr marL="2742791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7" indent="0">
              <a:buNone/>
              <a:defRPr sz="900"/>
            </a:lvl5pPr>
            <a:lvl6pPr marL="2285659" indent="0">
              <a:buNone/>
              <a:defRPr sz="900"/>
            </a:lvl6pPr>
            <a:lvl7pPr marL="2742791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78AA-D489-48F3-915F-2D2BE7E7906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620D-401E-4B47-8BB7-210EEC67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8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1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5r2H4A-e74LYj-DlCyTS-LCGHdd551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e-Filing</a:t>
            </a:r>
            <a:b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Appeals Division</a:t>
            </a:r>
            <a:endParaRPr lang="en-U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00045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Content Placeholder 9" descr="e-file domestic ct log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1380" y="1752600"/>
            <a:ext cx="3636820" cy="4311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se Typ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1295401" y="2340864"/>
            <a:ext cx="609600" cy="207264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ect Cour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914401" y="2340864"/>
            <a:ext cx="609600" cy="207264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se In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" y="2286000"/>
            <a:ext cx="4648200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652778" y="2995423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My Party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Party Filled 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2567178" y="58910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 descr="Additional Address Pop u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343400"/>
            <a:ext cx="3257550" cy="20955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10513587" flipV="1">
            <a:off x="6345536" y="2701336"/>
            <a:ext cx="533400" cy="2080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207193">
            <a:off x="6635338" y="6365837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Party Added In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2895600"/>
            <a:ext cx="4648200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2538222" y="2995423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Respondent Filled 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722376" y="2724912"/>
            <a:ext cx="304800" cy="304800"/>
          </a:xfrm>
          <a:prstGeom prst="donut">
            <a:avLst>
              <a:gd name="adj" fmla="val 133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9207193">
            <a:off x="6635338" y="6153912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pondents Added In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124200"/>
            <a:ext cx="4648200" cy="6858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1307592" y="432511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load Complaint in Mandam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76200" y="2057400"/>
            <a:ext cx="4648200" cy="13716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1043178" y="38336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e-Filing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We hope this guide will assist you in becoming familiar with our County’s e-Filing system.  Please </a:t>
            </a:r>
            <a:r>
              <a:rPr lang="en-US" sz="2700" b="1" i="1" dirty="0"/>
              <a:t>view this presentation as a slide show</a:t>
            </a:r>
            <a:r>
              <a:rPr lang="en-US" sz="2700" dirty="0"/>
              <a:t> to get the best user experience.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For information regarding registering for an account, navigating our home page, you can watch our “</a:t>
            </a:r>
            <a:r>
              <a:rPr lang="en-US" sz="2700" b="1" dirty="0"/>
              <a:t>Introduction to e-Filing</a:t>
            </a:r>
            <a:r>
              <a:rPr lang="en-US" sz="2700" dirty="0"/>
              <a:t>” video series here:</a:t>
            </a:r>
          </a:p>
          <a:p>
            <a:pPr marL="0" indent="0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2700" dirty="0">
                <a:hlinkClick r:id="rId2"/>
              </a:rPr>
              <a:t>Clerk's e-Filing Videos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2322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aint Uploa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9" y="0"/>
            <a:ext cx="9101481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4023360"/>
            <a:ext cx="7162800" cy="304800"/>
          </a:xfrm>
          <a:prstGeom prst="frame">
            <a:avLst/>
          </a:prstGeom>
          <a:solidFill>
            <a:schemeClr val="bg1"/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" y="2057400"/>
            <a:ext cx="4648200" cy="13716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043178" y="38336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q for Servi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9" y="0"/>
            <a:ext cx="910148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4242816" y="2944368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 docs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9" y="0"/>
            <a:ext cx="9101481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8600" y="3048000"/>
            <a:ext cx="2057400" cy="609600"/>
          </a:xfrm>
          <a:prstGeom prst="frame">
            <a:avLst>
              <a:gd name="adj1" fmla="val 3842"/>
            </a:avLst>
          </a:prstGeom>
          <a:solidFill>
            <a:schemeClr val="bg1"/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265176" y="4215384"/>
            <a:ext cx="304800" cy="304800"/>
          </a:xfrm>
          <a:prstGeom prst="donut">
            <a:avLst>
              <a:gd name="adj" fmla="val 133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65176" y="4498848"/>
            <a:ext cx="304800" cy="304800"/>
          </a:xfrm>
          <a:prstGeom prst="donut">
            <a:avLst>
              <a:gd name="adj" fmla="val 133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3048001" y="4892040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585978" y="61958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Docs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0" y="0"/>
            <a:ext cx="9101481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4191000"/>
            <a:ext cx="7162800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0800000">
            <a:off x="1752600" y="4672584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and appro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0" y="0"/>
            <a:ext cx="9101481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2926080" y="2697480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2926080" y="3072384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228600" y="3352800"/>
            <a:ext cx="2895600" cy="6096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1905001" y="5334000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036070">
            <a:off x="2746261" y="5746293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yGov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1059942" y="2445258"/>
            <a:ext cx="470916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Submitt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6200000">
            <a:off x="281178" y="34526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Filings Awaiting Approv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2" cstate="print"/>
          <a:srcRect r="18258" b="39253"/>
          <a:stretch>
            <a:fillRect/>
          </a:stretch>
        </p:blipFill>
        <p:spPr>
          <a:xfrm>
            <a:off x="818600" y="1295400"/>
            <a:ext cx="4134400" cy="2455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820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To: Filing a Case on Appeal</a:t>
            </a:r>
            <a:b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(Civil Division)</a:t>
            </a:r>
            <a:endParaRPr lang="en-U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Company Drop Down Registration.bmp"/>
          <p:cNvPicPr>
            <a:picLocks noChangeAspect="1"/>
          </p:cNvPicPr>
          <p:nvPr/>
        </p:nvPicPr>
        <p:blipFill>
          <a:blip r:embed="rId3" cstate="print"/>
          <a:srcRect r="15387" b="18503"/>
          <a:stretch>
            <a:fillRect/>
          </a:stretch>
        </p:blipFill>
        <p:spPr>
          <a:xfrm>
            <a:off x="573710" y="3276600"/>
            <a:ext cx="4455490" cy="342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gin Page Blank.bmp"/>
          <p:cNvPicPr>
            <a:picLocks noChangeAspect="1"/>
          </p:cNvPicPr>
          <p:nvPr/>
        </p:nvPicPr>
        <p:blipFill>
          <a:blip r:embed="rId4" cstate="print"/>
          <a:srcRect r="7945" b="23810"/>
          <a:stretch>
            <a:fillRect/>
          </a:stretch>
        </p:blipFill>
        <p:spPr>
          <a:xfrm>
            <a:off x="3657600" y="1295400"/>
            <a:ext cx="472343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elect Company Registratio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4776" y="3152126"/>
            <a:ext cx="2773939" cy="3220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Small e-file log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375" y="6210300"/>
            <a:ext cx="80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File Home P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09728" y="1905000"/>
            <a:ext cx="3471672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From This Presentation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6700" y="1600201"/>
            <a:ext cx="8610600" cy="4525963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800" dirty="0" smtClean="0"/>
              <a:t>What </a:t>
            </a:r>
            <a:r>
              <a:rPr lang="en-US" sz="2800" b="1" i="1" dirty="0" smtClean="0"/>
              <a:t>you</a:t>
            </a:r>
            <a:r>
              <a:rPr lang="en-US" sz="2800" dirty="0" smtClean="0"/>
              <a:t> need to e-File in the Appeals Division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Online resources and helpful links</a:t>
            </a:r>
          </a:p>
          <a:p>
            <a:pPr>
              <a:lnSpc>
                <a:spcPct val="170000"/>
              </a:lnSpc>
            </a:pPr>
            <a:r>
              <a:rPr lang="en-US" sz="2800" dirty="0" smtClean="0"/>
              <a:t>How to:</a:t>
            </a:r>
          </a:p>
          <a:p>
            <a:pPr lvl="1">
              <a:lnSpc>
                <a:spcPct val="170000"/>
              </a:lnSpc>
            </a:pPr>
            <a:r>
              <a:rPr lang="en-US" sz="2500" dirty="0" smtClean="0">
                <a:solidFill>
                  <a:schemeClr val="tx1"/>
                </a:solidFill>
              </a:rPr>
              <a:t>Filing an </a:t>
            </a:r>
            <a:r>
              <a:rPr lang="en-US" sz="2500" b="1" dirty="0" smtClean="0">
                <a:solidFill>
                  <a:schemeClr val="tx1"/>
                </a:solidFill>
              </a:rPr>
              <a:t>Original Action</a:t>
            </a:r>
          </a:p>
          <a:p>
            <a:pPr lvl="1">
              <a:lnSpc>
                <a:spcPct val="170000"/>
              </a:lnSpc>
            </a:pPr>
            <a:r>
              <a:rPr lang="en-US" sz="2500" dirty="0" smtClean="0"/>
              <a:t>Filing a case on appeal from the </a:t>
            </a:r>
            <a:r>
              <a:rPr lang="en-US" sz="2500" b="1" dirty="0" smtClean="0"/>
              <a:t>Common Pleas Court, Civil Division</a:t>
            </a:r>
          </a:p>
          <a:p>
            <a:pPr lvl="1">
              <a:lnSpc>
                <a:spcPct val="170000"/>
              </a:lnSpc>
            </a:pPr>
            <a:r>
              <a:rPr lang="en-US" sz="2500" dirty="0" smtClean="0">
                <a:solidFill>
                  <a:schemeClr val="tx1"/>
                </a:solidFill>
              </a:rPr>
              <a:t>Filing pleadings to </a:t>
            </a:r>
            <a:r>
              <a:rPr lang="en-US" sz="2500" b="1" dirty="0" smtClean="0">
                <a:solidFill>
                  <a:schemeClr val="tx1"/>
                </a:solidFill>
              </a:rPr>
              <a:t>an existing case</a:t>
            </a:r>
          </a:p>
          <a:p>
            <a:pPr lvl="1">
              <a:lnSpc>
                <a:spcPct val="170000"/>
              </a:lnSpc>
            </a:pPr>
            <a:r>
              <a:rPr lang="en-US" sz="2500" dirty="0" smtClean="0"/>
              <a:t>Checking </a:t>
            </a:r>
            <a:r>
              <a:rPr lang="en-US" sz="2500" b="1" dirty="0" smtClean="0"/>
              <a:t>Notifications</a:t>
            </a:r>
            <a:endParaRPr lang="en-US" sz="25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isting Cas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2267712"/>
            <a:ext cx="7010400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7505700" y="2705100"/>
            <a:ext cx="381000" cy="152400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Appe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76200" y="2057400"/>
            <a:ext cx="4648200" cy="13716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1069848" y="386791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tc of Appeal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810000"/>
            <a:ext cx="7391400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ng Judgm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810000"/>
            <a:ext cx="7391400" cy="6858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" y="2057400"/>
            <a:ext cx="4648200" cy="13716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069848" y="386791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ything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810000"/>
            <a:ext cx="7391400" cy="8382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1242822" y="52052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and Appro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900000">
            <a:off x="3100578" y="56624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Submitt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Time Sta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4700" y="0"/>
            <a:ext cx="5829299" cy="68580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3657600" y="381000"/>
            <a:ext cx="4648200" cy="457200"/>
          </a:xfrm>
          <a:prstGeom prst="frame">
            <a:avLst>
              <a:gd name="adj1" fmla="val 5574"/>
            </a:avLst>
          </a:prstGeom>
          <a:solidFill>
            <a:schemeClr val="bg1"/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1538883" cy="563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Appeals Time-stamp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820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To: Filing to an </a:t>
            </a:r>
            <a:b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Appeals Case</a:t>
            </a:r>
            <a:endParaRPr lang="en-U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Company Drop Down Registr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834" y="1295400"/>
            <a:ext cx="4291422" cy="342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gin Page Blank.bmp"/>
          <p:cNvPicPr>
            <a:picLocks noChangeAspect="1"/>
          </p:cNvPicPr>
          <p:nvPr/>
        </p:nvPicPr>
        <p:blipFill>
          <a:blip r:embed="rId3" cstate="print"/>
          <a:srcRect r="11005" b="17073"/>
          <a:stretch>
            <a:fillRect/>
          </a:stretch>
        </p:blipFill>
        <p:spPr>
          <a:xfrm>
            <a:off x="635614" y="3352800"/>
            <a:ext cx="4393586" cy="3271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elect Company Registratio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170926"/>
            <a:ext cx="2773939" cy="3220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5" cstate="print"/>
          <a:srcRect b="31725"/>
          <a:stretch>
            <a:fillRect/>
          </a:stretch>
        </p:blipFill>
        <p:spPr>
          <a:xfrm>
            <a:off x="4370125" y="4038600"/>
            <a:ext cx="4469075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File Home P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09728" y="1905000"/>
            <a:ext cx="3471672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omput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4" y="2132013"/>
            <a:ext cx="3778251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e-File?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Computer with Internet browsing capabilities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Scanner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Ability to create .PDF files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Recommended setting: 300 DPI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Word Processer capable of exporting to MS Word 97-2003 format or later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The system will only accept .DOC or .DOCX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/>
              <a:t>Other documents types (e.g.  Corel Word Perfect or Apple Pages) must be re-formatted to .DOC or .DOCX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6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isting Cas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200400"/>
            <a:ext cx="8001000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d Docs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76200" y="2057400"/>
            <a:ext cx="4648200" cy="13716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1069848" y="386791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tc of appr Brie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265176" y="3803904"/>
            <a:ext cx="304800" cy="304800"/>
          </a:xfrm>
          <a:prstGeom prst="donut">
            <a:avLst>
              <a:gd name="adj" fmla="val 133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8618692">
            <a:off x="983859" y="6315465"/>
            <a:ext cx="533400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ef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810000"/>
            <a:ext cx="7391400" cy="3048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" y="2057400"/>
            <a:ext cx="4648200" cy="13716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069848" y="386791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on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3831336"/>
            <a:ext cx="7391400" cy="4572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16200000">
            <a:off x="738378" y="48242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e to Draf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2590800"/>
            <a:ext cx="8077200" cy="3048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on Add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6200000">
            <a:off x="1271778" y="4824222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and Ap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900000">
            <a:off x="3062382" y="4409338"/>
            <a:ext cx="533400" cy="181356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To: Checking Notifications</a:t>
            </a:r>
          </a:p>
        </p:txBody>
      </p:sp>
      <p:pic>
        <p:nvPicPr>
          <p:cNvPr id="6" name="Picture 5" descr="Ntc Elec File.bmp"/>
          <p:cNvPicPr>
            <a:picLocks noChangeAspect="1"/>
          </p:cNvPicPr>
          <p:nvPr/>
        </p:nvPicPr>
        <p:blipFill>
          <a:blip r:embed="rId2" cstate="print"/>
          <a:srcRect r="24473"/>
          <a:stretch>
            <a:fillRect/>
          </a:stretch>
        </p:blipFill>
        <p:spPr>
          <a:xfrm>
            <a:off x="4953000" y="2633821"/>
            <a:ext cx="3438171" cy="369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Notifications Landing Page.bmp"/>
          <p:cNvPicPr>
            <a:picLocks noChangeAspect="1"/>
          </p:cNvPicPr>
          <p:nvPr/>
        </p:nvPicPr>
        <p:blipFill>
          <a:blip r:embed="rId3" cstate="print"/>
          <a:srcRect r="29310"/>
          <a:stretch>
            <a:fillRect/>
          </a:stretch>
        </p:blipFill>
        <p:spPr>
          <a:xfrm>
            <a:off x="838200" y="1561885"/>
            <a:ext cx="3438144" cy="3924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361775"/>
            <a:ext cx="2277629" cy="264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/>
              <a:t>When YOU e-File…YOU are Notified!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dirty="0" smtClean="0"/>
              <a:t>Via email…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6" y="4354513"/>
            <a:ext cx="1654004" cy="12017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27331"/>
            <a:ext cx="1828800" cy="17242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6324600" y="2743202"/>
            <a:ext cx="2743200" cy="5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22" tIns="44411" rIns="88822" bIns="44411">
            <a:spAutoFit/>
          </a:bodyPr>
          <a:lstStyle/>
          <a:p>
            <a:r>
              <a:rPr lang="en-US" sz="2700" b="1" dirty="0">
                <a:latin typeface="Calibri" pitchFamily="34" charset="0"/>
              </a:rPr>
              <a:t>…And our system</a:t>
            </a:r>
          </a:p>
        </p:txBody>
      </p:sp>
      <p:pic>
        <p:nvPicPr>
          <p:cNvPr id="1026" name="Picture 2" descr="C:\Documents and Settings\crkopech\My Documents\CRKopech\Work\Operations\e-File Presentation\efile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9" y="3352802"/>
            <a:ext cx="2589212" cy="204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81" y="4146211"/>
            <a:ext cx="1409700" cy="14097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pple Mail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1585" y="2244048"/>
            <a:ext cx="1901825" cy="19018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ome Page Landing.bmp"/>
          <p:cNvPicPr>
            <a:picLocks noChangeAspect="1"/>
          </p:cNvPicPr>
          <p:nvPr/>
        </p:nvPicPr>
        <p:blipFill>
          <a:blip r:embed="rId7" cstate="print"/>
          <a:srcRect l="1754" t="45556" r="67554" b="50000"/>
          <a:stretch>
            <a:fillRect/>
          </a:stretch>
        </p:blipFill>
        <p:spPr>
          <a:xfrm>
            <a:off x="5505450" y="5638800"/>
            <a:ext cx="3333751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6127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Resources &amp; Helpful Links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Adobe Acrobat: </a:t>
            </a:r>
          </a:p>
          <a:p>
            <a:pPr lvl="1"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http://www.adobe.com/products/acrobat.html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/>
              <a:t>Adobe Acrobat is the recommended software for creating .PDF files.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PDF Conversion Plug-In for Microsoft Office 2007: </a:t>
            </a:r>
            <a:r>
              <a:rPr lang="en-US" sz="1600" u="sng" dirty="0" smtClean="0">
                <a:solidFill>
                  <a:srgbClr val="0000FF"/>
                </a:solidFill>
              </a:rPr>
              <a:t>http://www.microsoft.com/download/en/details.aspx?id=7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/>
              <a:t>This plug-in will give you the ability to save your files in .PDF format if you are running Office 2007.</a:t>
            </a:r>
          </a:p>
          <a:p>
            <a:endParaRPr lang="en-US" sz="1600" b="1" dirty="0" smtClean="0"/>
          </a:p>
          <a:p>
            <a:r>
              <a:rPr lang="en-US" sz="2400" b="1" dirty="0" smtClean="0"/>
              <a:t>Corel WordPerfect: </a:t>
            </a:r>
          </a:p>
          <a:p>
            <a:pPr lvl="1"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http://apps.corel.com/lp/wpo/</a:t>
            </a:r>
            <a:endParaRPr lang="en-US" sz="16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 smtClean="0"/>
              <a:t>Corel WordPerfect will allow you to convert your files to .DOC or .PDF.  </a:t>
            </a:r>
          </a:p>
          <a:p>
            <a:pPr>
              <a:buNone/>
            </a:pPr>
            <a:r>
              <a:rPr lang="en-US" sz="1800" dirty="0" smtClean="0"/>
              <a:t>Newer versions will also allow you to convert your files to .DOCX.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-File Home P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09728" y="2496312"/>
            <a:ext cx="3471672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tificatio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" y="4160520"/>
            <a:ext cx="8763000" cy="5334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45720" y="4648200"/>
            <a:ext cx="4983480" cy="8382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45720" y="5562600"/>
            <a:ext cx="5821680" cy="5334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900" b="1" spc="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0895" y="1218733"/>
            <a:ext cx="8122211" cy="480070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  <a:defRPr/>
            </a:pPr>
            <a:endParaRPr lang="en-US" sz="3500" b="1" dirty="0"/>
          </a:p>
          <a:p>
            <a:pPr>
              <a:buNone/>
              <a:defRPr/>
            </a:pPr>
            <a:r>
              <a:rPr lang="en-US" sz="3500" b="1" dirty="0"/>
              <a:t>Online Help Through the System</a:t>
            </a:r>
          </a:p>
          <a:p>
            <a:pPr>
              <a:buNone/>
              <a:defRPr/>
            </a:pPr>
            <a:r>
              <a:rPr lang="en-US" sz="3500" b="1" dirty="0"/>
              <a:t>	</a:t>
            </a:r>
            <a:r>
              <a:rPr lang="en-US" sz="2700" u="sng" dirty="0">
                <a:solidFill>
                  <a:srgbClr val="0000FF"/>
                </a:solidFill>
              </a:rPr>
              <a:t>https://efiling.franklincountyohio.gov/onlineHelp/fiDefault.htm</a:t>
            </a:r>
            <a:endParaRPr lang="en-US" sz="2700" dirty="0"/>
          </a:p>
          <a:p>
            <a:pPr marL="266426" indent="-266426">
              <a:buNone/>
              <a:defRPr/>
            </a:pPr>
            <a:endParaRPr lang="en-US" sz="3500" b="1" dirty="0"/>
          </a:p>
          <a:p>
            <a:pPr marL="266426" indent="-266426">
              <a:buNone/>
              <a:defRPr/>
            </a:pPr>
            <a:r>
              <a:rPr lang="en-US" sz="3500" b="1" dirty="0"/>
              <a:t>Clerk of Courts YouTube Channel</a:t>
            </a:r>
          </a:p>
          <a:p>
            <a:pPr marL="266426" indent="-266426">
              <a:buNone/>
              <a:defRPr/>
            </a:pPr>
            <a:r>
              <a:rPr lang="en-US" sz="3500" b="1" dirty="0">
                <a:solidFill>
                  <a:srgbClr val="0000FF"/>
                </a:solidFill>
              </a:rPr>
              <a:t>	</a:t>
            </a:r>
            <a:r>
              <a:rPr lang="en-US" sz="3200" u="sng" dirty="0">
                <a:solidFill>
                  <a:srgbClr val="0000FF"/>
                </a:solidFill>
              </a:rPr>
              <a:t>Youtube.com/clerkfranklincounty</a:t>
            </a:r>
          </a:p>
          <a:p>
            <a:pPr marL="532851" lvl="1" indent="-266426">
              <a:buNone/>
              <a:defRPr/>
            </a:pPr>
            <a:endParaRPr lang="en-US" sz="3200" u="sng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en-US" sz="3500" b="1" dirty="0"/>
              <a:t>For Procedural &amp; Technical Issues</a:t>
            </a:r>
          </a:p>
          <a:p>
            <a:pPr>
              <a:buNone/>
              <a:defRPr/>
            </a:pPr>
            <a:r>
              <a:rPr lang="en-US" sz="3500" b="1" dirty="0"/>
              <a:t>	</a:t>
            </a:r>
            <a:r>
              <a:rPr lang="en-US" sz="3200" dirty="0" smtClean="0"/>
              <a:t>Appeals Division </a:t>
            </a:r>
            <a:r>
              <a:rPr lang="en-US" sz="3200" dirty="0"/>
              <a:t>Number:</a:t>
            </a:r>
          </a:p>
          <a:p>
            <a:pPr>
              <a:buNone/>
              <a:defRPr/>
            </a:pPr>
            <a:r>
              <a:rPr lang="en-US" sz="3200" dirty="0"/>
              <a:t>	</a:t>
            </a:r>
            <a:r>
              <a:rPr lang="en-US" sz="3200" dirty="0" smtClean="0"/>
              <a:t>614.525.3624</a:t>
            </a:r>
            <a:endParaRPr lang="en-US" sz="3200" dirty="0"/>
          </a:p>
          <a:p>
            <a:pPr>
              <a:buNone/>
              <a:defRPr/>
            </a:pPr>
            <a:r>
              <a:rPr lang="en-US" sz="3200" dirty="0"/>
              <a:t>	</a:t>
            </a:r>
            <a:r>
              <a:rPr lang="en-US" sz="3500" i="1" dirty="0"/>
              <a:t>*Available Monday-Friday, 8am-5pm*</a:t>
            </a:r>
          </a:p>
          <a:p>
            <a:pPr marL="532851" lvl="1" indent="-266426">
              <a:buNone/>
              <a:defRPr/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930" y="6394452"/>
            <a:ext cx="6440141" cy="443618"/>
          </a:xfrm>
          <a:prstGeom prst="rect">
            <a:avLst/>
          </a:prstGeom>
          <a:noFill/>
        </p:spPr>
        <p:txBody>
          <a:bodyPr wrap="square" lIns="88808" tIns="44404" rIns="88808" bIns="44404">
            <a:spAutoFit/>
          </a:bodyPr>
          <a:lstStyle/>
          <a:p>
            <a:pPr marL="0" lvl="1" algn="ctr">
              <a:defRPr/>
            </a:pPr>
            <a:r>
              <a:rPr lang="en-US" sz="2300" u="sng" dirty="0">
                <a:latin typeface="Calibri" pitchFamily="34" charset="0"/>
              </a:rPr>
              <a:t>http://clerk.franklincountyohio.gov/e-File.cfm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645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500" b="1" spc="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Was Produced by: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975230"/>
            <a:ext cx="3809997" cy="381299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5108" y="2991000"/>
            <a:ext cx="4184975" cy="1781455"/>
          </a:xfr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1500" b="1" dirty="0"/>
              <a:t>Franklin County Clerk of Courts</a:t>
            </a:r>
          </a:p>
          <a:p>
            <a:pPr algn="ctr">
              <a:buNone/>
              <a:defRPr/>
            </a:pPr>
            <a:r>
              <a:rPr lang="en-US" sz="1500" b="1" dirty="0"/>
              <a:t>Communications and Operations Staff</a:t>
            </a:r>
          </a:p>
        </p:txBody>
      </p:sp>
    </p:spTree>
    <p:extLst>
      <p:ext uri="{BB962C8B-B14F-4D97-AF65-F5344CB8AC3E}">
        <p14:creationId xmlns:p14="http://schemas.microsoft.com/office/powerpoint/2010/main" val="76211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768" y="1143000"/>
            <a:ext cx="4114800" cy="3288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83820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To: Filing an Original Action</a:t>
            </a:r>
            <a:endParaRPr lang="en-US" sz="36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Company Drop Down Registrat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768" y="3304491"/>
            <a:ext cx="2770472" cy="3216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elect Company Registration.bmp"/>
          <p:cNvPicPr>
            <a:picLocks noChangeAspect="1"/>
          </p:cNvPicPr>
          <p:nvPr/>
        </p:nvPicPr>
        <p:blipFill>
          <a:blip r:embed="rId4" cstate="print"/>
          <a:srcRect l="1773" t="41860" r="16453"/>
          <a:stretch>
            <a:fillRect/>
          </a:stretch>
        </p:blipFill>
        <p:spPr>
          <a:xfrm>
            <a:off x="3934968" y="1219200"/>
            <a:ext cx="482803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gin Page Blank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3968" y="3657600"/>
            <a:ext cx="4556393" cy="2931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Home Page Blank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98464" y="2039112"/>
            <a:ext cx="1295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dirty="0" smtClean="0">
                <a:latin typeface="Gill Sans MT"/>
              </a:rPr>
              <a:t>JWOODARD</a:t>
            </a:r>
            <a:endParaRPr lang="en-US" sz="700" b="1" dirty="0"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8464" y="2209800"/>
            <a:ext cx="11430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+mn-lt"/>
              </a:rPr>
              <a:t>********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105400" y="2459736"/>
            <a:ext cx="609600" cy="207264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-File Home P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09728" y="1709928"/>
            <a:ext cx="2209800" cy="304800"/>
          </a:xfrm>
          <a:prstGeom prst="fram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ect Cour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2084832" y="2642616"/>
            <a:ext cx="609600" cy="207264"/>
          </a:xfrm>
          <a:prstGeom prst="rightArrow">
            <a:avLst>
              <a:gd name="adj1" fmla="val 29928"/>
              <a:gd name="adj2" fmla="val 6204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-Filing Presentation Theme">
  <a:themeElements>
    <a:clrScheme name="COC Infograph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080"/>
      </a:accent1>
      <a:accent2>
        <a:srgbClr val="9B0302"/>
      </a:accent2>
      <a:accent3>
        <a:srgbClr val="E2E2E2"/>
      </a:accent3>
      <a:accent4>
        <a:srgbClr val="044413"/>
      </a:accent4>
      <a:accent5>
        <a:srgbClr val="116D57"/>
      </a:accent5>
      <a:accent6>
        <a:srgbClr val="0F713E"/>
      </a:accent6>
      <a:hlink>
        <a:srgbClr val="000000"/>
      </a:hlink>
      <a:folHlink>
        <a:srgbClr val="000000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e-Filing Presentation Theme</Template>
  <TotalTime>597</TotalTime>
  <Words>333</Words>
  <Application>Microsoft Office PowerPoint</Application>
  <PresentationFormat>On-screen Show (4:3)</PresentationFormat>
  <Paragraphs>64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e-Filing Presentation Theme</vt:lpstr>
      <vt:lpstr>Introduction to e-Filing in the Appeals Division</vt:lpstr>
      <vt:lpstr>Welcome to e-Filing</vt:lpstr>
      <vt:lpstr>What to Expect From This Presentation</vt:lpstr>
      <vt:lpstr>What do you need to e-File?</vt:lpstr>
      <vt:lpstr>Online Resources &amp; Helpful Links</vt:lpstr>
      <vt:lpstr>How To: Filing an Original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Filing a Case on Appeal (Civil Division)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Filing to an  Existing Appeals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Checking Notifications</vt:lpstr>
      <vt:lpstr>When YOU e-File…YOU are Notified!</vt:lpstr>
      <vt:lpstr>PowerPoint Presentation</vt:lpstr>
      <vt:lpstr>PowerPoint Presentation</vt:lpstr>
      <vt:lpstr>PowerPoint Presentation</vt:lpstr>
      <vt:lpstr>For More Information…</vt:lpstr>
      <vt:lpstr>This Presentation Was Produced by:</vt:lpstr>
    </vt:vector>
  </TitlesOfParts>
  <Company>Franklin County Data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e-Filing in the Appeals Division</dc:title>
  <dc:creator>crkopech</dc:creator>
  <cp:lastModifiedBy>crkopech</cp:lastModifiedBy>
  <cp:revision>87</cp:revision>
  <dcterms:created xsi:type="dcterms:W3CDTF">2012-08-16T13:24:39Z</dcterms:created>
  <dcterms:modified xsi:type="dcterms:W3CDTF">2016-01-27T16:07:27Z</dcterms:modified>
</cp:coreProperties>
</file>