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handoutMasterIdLst>
    <p:handoutMasterId r:id="rId57"/>
  </p:handoutMasterIdLst>
  <p:sldIdLst>
    <p:sldId id="305" r:id="rId2"/>
    <p:sldId id="323" r:id="rId3"/>
    <p:sldId id="328" r:id="rId4"/>
    <p:sldId id="324" r:id="rId5"/>
    <p:sldId id="325" r:id="rId6"/>
    <p:sldId id="266" r:id="rId7"/>
    <p:sldId id="268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5" r:id="rId22"/>
    <p:sldId id="306" r:id="rId23"/>
    <p:sldId id="307" r:id="rId24"/>
    <p:sldId id="281" r:id="rId25"/>
    <p:sldId id="284" r:id="rId26"/>
    <p:sldId id="282" r:id="rId27"/>
    <p:sldId id="283" r:id="rId28"/>
    <p:sldId id="286" r:id="rId29"/>
    <p:sldId id="287" r:id="rId30"/>
    <p:sldId id="308" r:id="rId31"/>
    <p:sldId id="288" r:id="rId32"/>
    <p:sldId id="289" r:id="rId33"/>
    <p:sldId id="322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9" r:id="rId46"/>
    <p:sldId id="310" r:id="rId47"/>
    <p:sldId id="301" r:id="rId48"/>
    <p:sldId id="302" r:id="rId49"/>
    <p:sldId id="311" r:id="rId50"/>
    <p:sldId id="326" r:id="rId51"/>
    <p:sldId id="312" r:id="rId52"/>
    <p:sldId id="313" r:id="rId53"/>
    <p:sldId id="314" r:id="rId54"/>
    <p:sldId id="327" r:id="rId55"/>
    <p:sldId id="329" r:id="rId56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29" autoAdjust="0"/>
    <p:restoredTop sz="94718" autoAdjust="0"/>
  </p:normalViewPr>
  <p:slideViewPr>
    <p:cSldViewPr>
      <p:cViewPr>
        <p:scale>
          <a:sx n="70" d="100"/>
          <a:sy n="70" d="100"/>
        </p:scale>
        <p:origin x="-1500" y="-9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1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1974" y="-8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88E9847-F044-4784-8CA8-ADBEB6141DCA}" type="datetimeFigureOut">
              <a:rPr lang="en-US"/>
              <a:pPr>
                <a:defRPr/>
              </a:pPr>
              <a:t>1/27/2016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FDFF2F0-6423-423F-B5F4-267BCED08D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794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58A102-9429-4C34-A029-E3343534B37F}" type="datetimeFigureOut">
              <a:rPr lang="en-US" smtClean="0"/>
              <a:pPr>
                <a:defRPr/>
              </a:pPr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BD078D-E151-4305-9116-C311473615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698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A4A12-4937-46C7-9DBB-0E75B533C40C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148A-9F84-44C7-B95E-880BCC448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8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A4A12-4937-46C7-9DBB-0E75B533C40C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148A-9F84-44C7-B95E-880BCC448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22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A4A12-4937-46C7-9DBB-0E75B533C40C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148A-9F84-44C7-B95E-880BCC448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77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5D79BF-DB37-4C6D-AAC6-A1E0ED6889BB}" type="datetimeFigureOut">
              <a:rPr lang="en-US" smtClean="0"/>
              <a:pPr>
                <a:defRPr/>
              </a:pPr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79C61-0F60-4ABC-BBDB-0055BE35F5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85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A4A12-4937-46C7-9DBB-0E75B533C40C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148A-9F84-44C7-B95E-880BCC448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1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A4A12-4937-46C7-9DBB-0E75B533C40C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148A-9F84-44C7-B95E-880BCC448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2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A4A12-4937-46C7-9DBB-0E75B533C40C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148A-9F84-44C7-B95E-880BCC448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94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A4A12-4937-46C7-9DBB-0E75B533C40C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148A-9F84-44C7-B95E-880BCC448F7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 userDrawn="1"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3700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A4A12-4937-46C7-9DBB-0E75B533C40C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148A-9F84-44C7-B95E-880BCC448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37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A4A12-4937-46C7-9DBB-0E75B533C40C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148A-9F84-44C7-B95E-880BCC448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93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0490903-6244-40CE-842F-E3C80E84A2A4}" type="datetimeFigureOut">
              <a:rPr lang="en-US" smtClean="0"/>
              <a:pPr>
                <a:defRPr/>
              </a:pPr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0B424A-A2BB-4619-873E-076BA45879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27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4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playlist?list=PL5r2H4A-e74LYj-DlCyTS-LCGHdd5513b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1.png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 to e-Filing</a:t>
            </a:r>
            <a:endParaRPr lang="en-US" sz="48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" name="Content Placeholder 10" descr="efile logo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5800" y="1889078"/>
            <a:ext cx="4059238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6"/>
          <p:cNvSpPr txBox="1">
            <a:spLocks/>
          </p:cNvSpPr>
          <p:nvPr/>
        </p:nvSpPr>
        <p:spPr>
          <a:xfrm>
            <a:off x="457200" y="5867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Franklin County Clerk of Courts General Division – Civil</a:t>
            </a:r>
            <a:endParaRPr lang="en-US" sz="18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3657600" cy="36576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ivil Case Type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 rot="10800000">
            <a:off x="609600" y="2789238"/>
            <a:ext cx="457200" cy="166687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Civil Case Subtype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 rot="10800000">
            <a:off x="1066800" y="3581400"/>
            <a:ext cx="457200" cy="168275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Case Init Foreclosur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315"/>
            <a:ext cx="9144000" cy="685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 rot="5400000">
            <a:off x="2209800" y="3505200"/>
            <a:ext cx="304800" cy="152400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Frame 4"/>
          <p:cNvSpPr/>
          <p:nvPr/>
        </p:nvSpPr>
        <p:spPr>
          <a:xfrm>
            <a:off x="304800" y="3090672"/>
            <a:ext cx="5181600" cy="33832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Party Add Blank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3170" y="0"/>
            <a:ext cx="83576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dd address" descr="Add Address.bmp"/>
          <p:cNvPicPr>
            <a:picLocks noChangeAspect="1"/>
          </p:cNvPicPr>
          <p:nvPr/>
        </p:nvPicPr>
        <p:blipFill>
          <a:blip r:embed="rId3" cstate="print"/>
          <a:srcRect r="23729"/>
          <a:stretch>
            <a:fillRect/>
          </a:stretch>
        </p:blipFill>
        <p:spPr bwMode="auto">
          <a:xfrm>
            <a:off x="3124200" y="4648200"/>
            <a:ext cx="27432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dd alias" descr="Add Addres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810001" y="1524000"/>
            <a:ext cx="3962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 rot="10800000">
            <a:off x="7543800" y="5562600"/>
            <a:ext cx="457200" cy="168275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0800000">
            <a:off x="7543800" y="6190488"/>
            <a:ext cx="457200" cy="168275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10800000">
            <a:off x="7543800" y="6537324"/>
            <a:ext cx="457200" cy="168275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2667000" y="5851525"/>
            <a:ext cx="457200" cy="168275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10800000">
            <a:off x="6553200" y="1828800"/>
            <a:ext cx="457200" cy="166688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Case Init JD added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 rot="5400000">
            <a:off x="3314700" y="3314700"/>
            <a:ext cx="228600" cy="152400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304800" y="3941762"/>
            <a:ext cx="5105400" cy="24923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Party Add Blank.bmp"/>
          <p:cNvPicPr>
            <a:picLocks noChangeAspect="1"/>
          </p:cNvPicPr>
          <p:nvPr/>
        </p:nvPicPr>
        <p:blipFill>
          <a:blip r:embed="rId2" cstate="print"/>
          <a:srcRect l="320"/>
          <a:stretch>
            <a:fillRect/>
          </a:stretch>
        </p:blipFill>
        <p:spPr bwMode="auto">
          <a:xfrm>
            <a:off x="381000" y="0"/>
            <a:ext cx="8408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33400" y="1600200"/>
            <a:ext cx="3200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Add party business corp.bmp"/>
          <p:cNvPicPr>
            <a:picLocks noChangeAspect="1"/>
          </p:cNvPicPr>
          <p:nvPr/>
        </p:nvPicPr>
        <p:blipFill>
          <a:blip r:embed="rId2" cstate="print"/>
          <a:srcRect l="870"/>
          <a:stretch>
            <a:fillRect/>
          </a:stretch>
        </p:blipFill>
        <p:spPr bwMode="auto">
          <a:xfrm>
            <a:off x="228600" y="0"/>
            <a:ext cx="868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ame 2"/>
          <p:cNvSpPr/>
          <p:nvPr/>
        </p:nvSpPr>
        <p:spPr>
          <a:xfrm>
            <a:off x="457200" y="3048000"/>
            <a:ext cx="3200400" cy="457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 rot="8958436">
            <a:off x="7392988" y="6315075"/>
            <a:ext cx="584200" cy="252413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Donut 4"/>
          <p:cNvSpPr/>
          <p:nvPr/>
        </p:nvSpPr>
        <p:spPr>
          <a:xfrm>
            <a:off x="1014413" y="2286000"/>
            <a:ext cx="304800" cy="304800"/>
          </a:xfrm>
          <a:prstGeom prst="donut">
            <a:avLst>
              <a:gd name="adj" fmla="val 93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 descr="2nd Party Added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22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ame 2"/>
          <p:cNvSpPr/>
          <p:nvPr/>
        </p:nvSpPr>
        <p:spPr>
          <a:xfrm>
            <a:off x="228600" y="4343400"/>
            <a:ext cx="4876800" cy="304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10800000">
            <a:off x="1905000" y="4953000"/>
            <a:ext cx="457200" cy="168275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Background" descr="Add Doc Case init.bmp"/>
          <p:cNvPicPr>
            <a:picLocks noChangeAspect="1"/>
          </p:cNvPicPr>
          <p:nvPr/>
        </p:nvPicPr>
        <p:blipFill>
          <a:blip r:embed="rId2" cstate="print"/>
          <a:srcRect l="789"/>
          <a:stretch>
            <a:fillRect/>
          </a:stretch>
        </p:blipFill>
        <p:spPr bwMode="auto">
          <a:xfrm>
            <a:off x="152400" y="0"/>
            <a:ext cx="8910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Dopc Cat Drop" descr="doc category drop down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362200"/>
            <a:ext cx="7934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doc type drop" descr="doc type drop down.bmp"/>
          <p:cNvPicPr>
            <a:picLocks noChangeAspect="1"/>
          </p:cNvPicPr>
          <p:nvPr/>
        </p:nvPicPr>
        <p:blipFill>
          <a:blip r:embed="rId4" cstate="print"/>
          <a:srcRect b="9460"/>
          <a:stretch>
            <a:fillRect/>
          </a:stretch>
        </p:blipFill>
        <p:spPr bwMode="auto">
          <a:xfrm>
            <a:off x="228600" y="2362200"/>
            <a:ext cx="872013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 rot="10800000">
            <a:off x="4495800" y="2819400"/>
            <a:ext cx="457200" cy="168275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0800000">
            <a:off x="5105400" y="3124200"/>
            <a:ext cx="457200" cy="168275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e-Filing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We hope this guide will assist you in becoming familiar with our County’s e-Filing system.  Please </a:t>
            </a:r>
            <a:r>
              <a:rPr lang="en-US" sz="2800" b="1" i="1" dirty="0" smtClean="0"/>
              <a:t>view this presentation as a slide show</a:t>
            </a:r>
            <a:r>
              <a:rPr lang="en-US" sz="2800" dirty="0" smtClean="0"/>
              <a:t> to get the best user experience.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For information regarding registering for an account, navigating our home page, you can watch our “</a:t>
            </a:r>
            <a:r>
              <a:rPr lang="en-US" sz="2800" b="1" dirty="0" smtClean="0"/>
              <a:t>Introduction to e-Filing</a:t>
            </a:r>
            <a:r>
              <a:rPr lang="en-US" sz="2800" dirty="0" smtClean="0"/>
              <a:t>” video series here:</a:t>
            </a:r>
          </a:p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 smtClean="0">
                <a:hlinkClick r:id="rId2"/>
              </a:rPr>
              <a:t>Clerk's e-Filing Videos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848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bkgd" descr="Add Doc Case init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3" y="0"/>
            <a:ext cx="8982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op up" descr="Browse Pop Up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62200"/>
            <a:ext cx="794543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dded document browse thing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810000"/>
            <a:ext cx="42672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 rot="10800000">
            <a:off x="1752600" y="4191000"/>
            <a:ext cx="457200" cy="168275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0800000">
            <a:off x="5181600" y="3886200"/>
            <a:ext cx="457200" cy="168275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 descr="Complaint Added.bmp"/>
          <p:cNvPicPr>
            <a:picLocks noChangeAspect="1"/>
          </p:cNvPicPr>
          <p:nvPr/>
        </p:nvPicPr>
        <p:blipFill>
          <a:blip r:embed="rId2" cstate="print"/>
          <a:srcRect l="1163"/>
          <a:stretch>
            <a:fillRect/>
          </a:stretch>
        </p:blipFill>
        <p:spPr bwMode="auto">
          <a:xfrm>
            <a:off x="228600" y="152400"/>
            <a:ext cx="88074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ame 2"/>
          <p:cNvSpPr/>
          <p:nvPr/>
        </p:nvSpPr>
        <p:spPr>
          <a:xfrm>
            <a:off x="457200" y="5105400"/>
            <a:ext cx="8153400" cy="304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 descr="All Docs Attch'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2400" y="0"/>
            <a:ext cx="883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 rot="10800000">
            <a:off x="2133600" y="5791200"/>
            <a:ext cx="457200" cy="168275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Frame 4"/>
          <p:cNvSpPr/>
          <p:nvPr/>
        </p:nvSpPr>
        <p:spPr>
          <a:xfrm>
            <a:off x="381000" y="4800600"/>
            <a:ext cx="8458200" cy="304800"/>
          </a:xfrm>
          <a:prstGeom prst="fram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 descr="need service case ini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8600" y="-36513"/>
            <a:ext cx="8686800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ame 3"/>
          <p:cNvSpPr/>
          <p:nvPr/>
        </p:nvSpPr>
        <p:spPr>
          <a:xfrm>
            <a:off x="381000" y="2953512"/>
            <a:ext cx="7315200" cy="304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 descr="Docs Add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4800" y="0"/>
            <a:ext cx="85343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 rot="10800000">
            <a:off x="4876800" y="2590800"/>
            <a:ext cx="457200" cy="168275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" name="Picture 9" descr="Service Drop Dow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2514600"/>
            <a:ext cx="3276599" cy="4240331"/>
          </a:xfrm>
          <a:prstGeom prst="rect">
            <a:avLst/>
          </a:prstGeom>
        </p:spPr>
      </p:pic>
      <p:pic>
        <p:nvPicPr>
          <p:cNvPr id="11" name="Picture 10" descr="Service Type Drop Down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2438400"/>
            <a:ext cx="8534400" cy="4180902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0800000">
            <a:off x="5181600" y="2895600"/>
            <a:ext cx="457200" cy="168275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 descr="Req for service scree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2400" y="0"/>
            <a:ext cx="883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 rot="10800000">
            <a:off x="1828801" y="4022724"/>
            <a:ext cx="457200" cy="168275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 descr="Service Screen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61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Drop Down" descr="Service Type Drop Down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971800"/>
            <a:ext cx="5943600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>
          <a:xfrm rot="5400000">
            <a:off x="4005263" y="3421062"/>
            <a:ext cx="457200" cy="168275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4" descr="Complaint attch'd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971800"/>
            <a:ext cx="6248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 rot="10800000">
            <a:off x="4648200" y="3840163"/>
            <a:ext cx="457200" cy="168275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All Docs Attch'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2400" y="0"/>
            <a:ext cx="8762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ame 3"/>
          <p:cNvSpPr/>
          <p:nvPr/>
        </p:nvSpPr>
        <p:spPr>
          <a:xfrm>
            <a:off x="457200" y="3657600"/>
            <a:ext cx="3200400" cy="762000"/>
          </a:xfrm>
          <a:prstGeom prst="frame">
            <a:avLst>
              <a:gd name="adj1" fmla="val 2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429768" y="5166360"/>
            <a:ext cx="368300" cy="360362"/>
          </a:xfrm>
          <a:prstGeom prst="donut">
            <a:avLst>
              <a:gd name="adj" fmla="val 100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8905208">
            <a:off x="1152793" y="6431539"/>
            <a:ext cx="457200" cy="166688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0800000">
            <a:off x="3429000" y="5577840"/>
            <a:ext cx="533400" cy="244475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 descr="Add Doc plus Srvc req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567" y="25400"/>
            <a:ext cx="9050866" cy="680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ame 2"/>
          <p:cNvSpPr/>
          <p:nvPr/>
        </p:nvSpPr>
        <p:spPr>
          <a:xfrm>
            <a:off x="381000" y="5696712"/>
            <a:ext cx="7848600" cy="228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 rot="10800000">
            <a:off x="1905000" y="6308725"/>
            <a:ext cx="457200" cy="168275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 descr="Review and Apporv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2400" y="0"/>
            <a:ext cx="883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 rot="10800000">
            <a:off x="3429000" y="2362200"/>
            <a:ext cx="457200" cy="168275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rot="10800000">
            <a:off x="3429000" y="2819400"/>
            <a:ext cx="457200" cy="166687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5400000">
            <a:off x="2949575" y="6118225"/>
            <a:ext cx="457200" cy="260350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381000" y="5334000"/>
            <a:ext cx="1828800" cy="1066800"/>
          </a:xfrm>
          <a:prstGeom prst="frame">
            <a:avLst>
              <a:gd name="adj1" fmla="val 47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381000" y="4419600"/>
            <a:ext cx="4495800" cy="838200"/>
          </a:xfrm>
          <a:prstGeom prst="frame">
            <a:avLst>
              <a:gd name="adj1" fmla="val 47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to Expect From This Presentation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600200"/>
            <a:ext cx="7620000" cy="4525963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170000"/>
              </a:lnSpc>
            </a:pPr>
            <a:r>
              <a:rPr lang="en-US" sz="2800" smtClean="0"/>
              <a:t>What technology </a:t>
            </a:r>
            <a:r>
              <a:rPr lang="en-US" sz="2800" b="1" i="1" dirty="0" smtClean="0"/>
              <a:t>you</a:t>
            </a:r>
            <a:r>
              <a:rPr lang="en-US" sz="2800" dirty="0" smtClean="0"/>
              <a:t> need to e-File in the Civil Division</a:t>
            </a:r>
          </a:p>
          <a:p>
            <a:pPr>
              <a:lnSpc>
                <a:spcPct val="170000"/>
              </a:lnSpc>
            </a:pPr>
            <a:r>
              <a:rPr lang="en-US" sz="2800" dirty="0" smtClean="0"/>
              <a:t>Online resources and helpful links</a:t>
            </a:r>
          </a:p>
          <a:p>
            <a:pPr>
              <a:lnSpc>
                <a:spcPct val="170000"/>
              </a:lnSpc>
            </a:pPr>
            <a:r>
              <a:rPr lang="en-US" sz="2800" dirty="0" smtClean="0"/>
              <a:t>How to:</a:t>
            </a:r>
          </a:p>
          <a:p>
            <a:pPr lvl="1">
              <a:lnSpc>
                <a:spcPct val="170000"/>
              </a:lnSpc>
            </a:pPr>
            <a:r>
              <a:rPr lang="en-US" sz="2500" dirty="0" smtClean="0"/>
              <a:t>File </a:t>
            </a:r>
            <a:r>
              <a:rPr lang="en-US" sz="2500" dirty="0"/>
              <a:t>a new </a:t>
            </a:r>
            <a:r>
              <a:rPr lang="en-US" sz="2500" dirty="0" smtClean="0"/>
              <a:t>Civil case</a:t>
            </a:r>
            <a:endParaRPr lang="en-US" sz="2500" dirty="0"/>
          </a:p>
          <a:p>
            <a:pPr lvl="1">
              <a:lnSpc>
                <a:spcPct val="170000"/>
              </a:lnSpc>
            </a:pPr>
            <a:r>
              <a:rPr lang="en-US" sz="2500" dirty="0"/>
              <a:t>File to an existing </a:t>
            </a:r>
            <a:r>
              <a:rPr lang="en-US" sz="2500" dirty="0" smtClean="0"/>
              <a:t>Civil case</a:t>
            </a:r>
            <a:endParaRPr lang="en-US" sz="2500" dirty="0"/>
          </a:p>
          <a:p>
            <a:pPr lvl="1">
              <a:lnSpc>
                <a:spcPct val="170000"/>
              </a:lnSpc>
            </a:pPr>
            <a:r>
              <a:rPr lang="en-US" sz="2500" dirty="0"/>
              <a:t>Check Notifications</a:t>
            </a:r>
          </a:p>
        </p:txBody>
      </p:sp>
    </p:spTree>
    <p:extLst>
      <p:ext uri="{BB962C8B-B14F-4D97-AF65-F5344CB8AC3E}">
        <p14:creationId xmlns:p14="http://schemas.microsoft.com/office/powerpoint/2010/main" val="35693421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 descr="PayGov Page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" y="0"/>
            <a:ext cx="8864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>
          <a:xfrm rot="5400000">
            <a:off x="1196975" y="2765425"/>
            <a:ext cx="457200" cy="260350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 descr="Filing Submitted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25" y="0"/>
            <a:ext cx="9023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 rot="10800000">
            <a:off x="1295400" y="3810000"/>
            <a:ext cx="457200" cy="168275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 descr="Filing Status.bmp"/>
          <p:cNvPicPr>
            <a:picLocks noChangeAspect="1"/>
          </p:cNvPicPr>
          <p:nvPr/>
        </p:nvPicPr>
        <p:blipFill rotWithShape="1">
          <a:blip r:embed="rId2" cstate="print"/>
          <a:srcRect/>
          <a:stretch/>
        </p:blipFill>
        <p:spPr bwMode="auto">
          <a:xfrm>
            <a:off x="133350" y="0"/>
            <a:ext cx="8877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ame 3"/>
          <p:cNvSpPr/>
          <p:nvPr/>
        </p:nvSpPr>
        <p:spPr>
          <a:xfrm>
            <a:off x="381000" y="4648200"/>
            <a:ext cx="6629400" cy="228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ned in Doc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2673" y="228600"/>
            <a:ext cx="5520593" cy="6400800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Frame 2"/>
          <p:cNvSpPr/>
          <p:nvPr/>
        </p:nvSpPr>
        <p:spPr>
          <a:xfrm>
            <a:off x="2286000" y="228600"/>
            <a:ext cx="4343400" cy="381000"/>
          </a:xfrm>
          <a:prstGeom prst="frame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spc="300" dirty="0" smtClean="0"/>
              <a:t>How to: Filing to an Existing Case</a:t>
            </a:r>
            <a:endParaRPr lang="en-US" sz="3600" b="1" spc="300" dirty="0"/>
          </a:p>
        </p:txBody>
      </p:sp>
      <p:pic>
        <p:nvPicPr>
          <p:cNvPr id="5" name="Picture 4" descr="Add Doc existing cases.bmp"/>
          <p:cNvPicPr>
            <a:picLocks noChangeAspect="1"/>
          </p:cNvPicPr>
          <p:nvPr/>
        </p:nvPicPr>
        <p:blipFill>
          <a:blip r:embed="rId2" cstate="print"/>
          <a:srcRect l="1364" r="44086" b="41099"/>
          <a:stretch>
            <a:fillRect/>
          </a:stretch>
        </p:blipFill>
        <p:spPr>
          <a:xfrm>
            <a:off x="457200" y="1295400"/>
            <a:ext cx="3048000" cy="2403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ll Added.bmp"/>
          <p:cNvPicPr>
            <a:picLocks noChangeAspect="1"/>
          </p:cNvPicPr>
          <p:nvPr/>
        </p:nvPicPr>
        <p:blipFill>
          <a:blip r:embed="rId3" cstate="print"/>
          <a:srcRect l="990" t="35722" r="37624" b="15124"/>
          <a:stretch>
            <a:fillRect/>
          </a:stretch>
        </p:blipFill>
        <p:spPr>
          <a:xfrm>
            <a:off x="2057400" y="2819400"/>
            <a:ext cx="3810000" cy="2397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prop order drop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1295400"/>
            <a:ext cx="2371725" cy="3324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Content Placeholder 10" descr="efile logo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0" y="4038600"/>
            <a:ext cx="2801938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Submit Mtn and Order.bmp"/>
          <p:cNvPicPr>
            <a:picLocks noChangeAspect="1"/>
          </p:cNvPicPr>
          <p:nvPr/>
        </p:nvPicPr>
        <p:blipFill>
          <a:blip r:embed="rId6" cstate="print"/>
          <a:srcRect l="1833" t="82872" r="57500" b="7736"/>
          <a:stretch>
            <a:fillRect/>
          </a:stretch>
        </p:blipFill>
        <p:spPr>
          <a:xfrm>
            <a:off x="609600" y="5486400"/>
            <a:ext cx="4648200" cy="76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3" descr="Home Page Landing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013" y="0"/>
            <a:ext cx="8689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 rot="10800000">
            <a:off x="1600200" y="2459038"/>
            <a:ext cx="304800" cy="152400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 descr="Existing Cases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83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ame 3"/>
          <p:cNvSpPr/>
          <p:nvPr/>
        </p:nvSpPr>
        <p:spPr>
          <a:xfrm>
            <a:off x="304800" y="2819400"/>
            <a:ext cx="2209800" cy="457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5105400" y="2819400"/>
            <a:ext cx="2209800" cy="457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304800" y="3962400"/>
            <a:ext cx="1828800" cy="381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 descr="Add Doc existing cases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488"/>
            <a:ext cx="9144000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First Drop Down" descr="Doc Cat Existing Cases.bmp"/>
          <p:cNvPicPr>
            <a:picLocks noChangeAspect="1"/>
          </p:cNvPicPr>
          <p:nvPr/>
        </p:nvPicPr>
        <p:blipFill>
          <a:blip r:embed="rId3" cstate="print"/>
          <a:srcRect b="8676"/>
          <a:stretch>
            <a:fillRect/>
          </a:stretch>
        </p:blipFill>
        <p:spPr bwMode="auto">
          <a:xfrm>
            <a:off x="228600" y="2233613"/>
            <a:ext cx="8229600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econd Drop Down" descr="Doc Type Existing Cases.bmp"/>
          <p:cNvPicPr>
            <a:picLocks noChangeAspect="1"/>
          </p:cNvPicPr>
          <p:nvPr/>
        </p:nvPicPr>
        <p:blipFill>
          <a:blip r:embed="rId4" cstate="print"/>
          <a:srcRect b="15446"/>
          <a:stretch>
            <a:fillRect/>
          </a:stretch>
        </p:blipFill>
        <p:spPr bwMode="auto">
          <a:xfrm>
            <a:off x="152400" y="2286000"/>
            <a:ext cx="838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 rot="10800000">
            <a:off x="4648200" y="2889250"/>
            <a:ext cx="457200" cy="168275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0800000">
            <a:off x="5181600" y="3200400"/>
            <a:ext cx="457200" cy="168275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 descr="Mtn &amp; Prop Order Added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3" y="0"/>
            <a:ext cx="9083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 rot="10800000">
            <a:off x="5257800" y="3913188"/>
            <a:ext cx="457200" cy="168275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3" descr="Doc Pop Up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0"/>
            <a:ext cx="535305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 descr="Adding Doc ext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5" y="0"/>
            <a:ext cx="8921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 rot="10800000">
            <a:off x="1752600" y="4114800"/>
            <a:ext cx="457200" cy="168275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Frame 4"/>
          <p:cNvSpPr/>
          <p:nvPr/>
        </p:nvSpPr>
        <p:spPr>
          <a:xfrm>
            <a:off x="1371600" y="3529013"/>
            <a:ext cx="1981200" cy="304800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puter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3969" y="2132169"/>
            <a:ext cx="3777294" cy="206978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 need to e-File?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Computer with Internet browsing capabilities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Scanner</a:t>
            </a:r>
          </a:p>
          <a:p>
            <a:endParaRPr lang="en-US" dirty="0" smtClean="0"/>
          </a:p>
          <a:p>
            <a:r>
              <a:rPr lang="en-US" dirty="0" smtClean="0"/>
              <a:t>Ability to create .PDF files</a:t>
            </a:r>
          </a:p>
          <a:p>
            <a:pPr lvl="1"/>
            <a:r>
              <a:rPr lang="en-US" sz="2200" dirty="0"/>
              <a:t>Recommended setting: 300 DPI</a:t>
            </a:r>
          </a:p>
          <a:p>
            <a:endParaRPr lang="en-US" dirty="0" smtClean="0"/>
          </a:p>
          <a:p>
            <a:r>
              <a:rPr lang="en-US" dirty="0" smtClean="0"/>
              <a:t>Word Processer capable of exporting to MS Word 97-2003 format or later</a:t>
            </a:r>
          </a:p>
          <a:p>
            <a:pPr lvl="1"/>
            <a:r>
              <a:rPr lang="en-US" sz="2200" dirty="0"/>
              <a:t>The system will only accept .DOC or .DOCX</a:t>
            </a:r>
          </a:p>
          <a:p>
            <a:pPr lvl="1"/>
            <a:r>
              <a:rPr lang="en-US" sz="2200" dirty="0"/>
              <a:t>Other documents types (e.g.  Corel Word Perfect or Apple Pages) must be re-formatted to .DOC or .DOCX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8927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" descr="Motion Screen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00" y="0"/>
            <a:ext cx="8788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onut 2"/>
          <p:cNvSpPr/>
          <p:nvPr/>
        </p:nvSpPr>
        <p:spPr>
          <a:xfrm>
            <a:off x="381000" y="3638550"/>
            <a:ext cx="457200" cy="457200"/>
          </a:xfrm>
          <a:prstGeom prst="donut">
            <a:avLst>
              <a:gd name="adj" fmla="val 125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381000" y="5962650"/>
            <a:ext cx="457200" cy="457200"/>
          </a:xfrm>
          <a:prstGeom prst="donut">
            <a:avLst>
              <a:gd name="adj" fmla="val 125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3810000" y="4648200"/>
            <a:ext cx="2514600" cy="914400"/>
          </a:xfrm>
          <a:prstGeom prst="frame">
            <a:avLst>
              <a:gd name="adj1" fmla="val 47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0800000">
            <a:off x="1143000" y="6446838"/>
            <a:ext cx="457200" cy="166687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" descr="Mtn Added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488"/>
            <a:ext cx="9144000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prop order drop.bmp"/>
          <p:cNvPicPr>
            <a:picLocks noChangeAspect="1"/>
          </p:cNvPicPr>
          <p:nvPr/>
        </p:nvPicPr>
        <p:blipFill>
          <a:blip r:embed="rId3" cstate="print"/>
          <a:srcRect b="9972"/>
          <a:stretch>
            <a:fillRect/>
          </a:stretch>
        </p:blipFill>
        <p:spPr bwMode="auto">
          <a:xfrm>
            <a:off x="1295400" y="2819400"/>
            <a:ext cx="3200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Prop DJ Drop Down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600" y="2286000"/>
            <a:ext cx="8305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ame 4"/>
          <p:cNvSpPr/>
          <p:nvPr/>
        </p:nvSpPr>
        <p:spPr>
          <a:xfrm>
            <a:off x="304800" y="4724400"/>
            <a:ext cx="8001000" cy="381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0800000">
            <a:off x="4572000" y="2871788"/>
            <a:ext cx="457200" cy="166687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0800000">
            <a:off x="5770563" y="3109912"/>
            <a:ext cx="457200" cy="166688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 descr="Add Order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3" y="0"/>
            <a:ext cx="9007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 rot="10800000">
            <a:off x="5105400" y="3810000"/>
            <a:ext cx="457200" cy="168275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3" descr="Prop Order Pop up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286000"/>
            <a:ext cx="536257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 descr="Prop Order Attched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"/>
            <a:ext cx="9144000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 rot="10800000">
            <a:off x="1646238" y="4206875"/>
            <a:ext cx="457200" cy="166688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Frame 5"/>
          <p:cNvSpPr/>
          <p:nvPr/>
        </p:nvSpPr>
        <p:spPr>
          <a:xfrm>
            <a:off x="1219200" y="3581400"/>
            <a:ext cx="2362200" cy="381000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" descr="All Added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75" y="0"/>
            <a:ext cx="8731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 rot="16200000">
            <a:off x="1096963" y="5745162"/>
            <a:ext cx="381000" cy="168275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Frame 4"/>
          <p:cNvSpPr/>
          <p:nvPr/>
        </p:nvSpPr>
        <p:spPr>
          <a:xfrm>
            <a:off x="457200" y="4800600"/>
            <a:ext cx="7696200" cy="304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 descr="Move to Draft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938" y="0"/>
            <a:ext cx="8874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ame 2"/>
          <p:cNvSpPr/>
          <p:nvPr/>
        </p:nvSpPr>
        <p:spPr>
          <a:xfrm>
            <a:off x="381000" y="3276600"/>
            <a:ext cx="7848600" cy="228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 descr="All Added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75" y="0"/>
            <a:ext cx="8731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>
          <a:xfrm rot="10800000">
            <a:off x="2057400" y="5394325"/>
            <a:ext cx="381000" cy="168275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1" descr="Submit Mtn and Order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150"/>
            <a:ext cx="9144000" cy="648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 rot="10800000">
            <a:off x="3276600" y="3505200"/>
            <a:ext cx="457200" cy="168275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3657600" y="5791200"/>
            <a:ext cx="457200" cy="168275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 descr="Mtn Order submitted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4138"/>
            <a:ext cx="9144000" cy="668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How To: Checking Notifications</a:t>
            </a:r>
          </a:p>
        </p:txBody>
      </p:sp>
      <p:pic>
        <p:nvPicPr>
          <p:cNvPr id="5" name="Picture 4" descr="Notifications Landing Pag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8225" y="1311275"/>
            <a:ext cx="4476750" cy="3260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Content Placeholder 10" descr="efile 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886200"/>
            <a:ext cx="2801938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Ntc Elec File.bmp"/>
          <p:cNvPicPr>
            <a:picLocks noChangeAspect="1"/>
          </p:cNvPicPr>
          <p:nvPr/>
        </p:nvPicPr>
        <p:blipFill>
          <a:blip r:embed="rId4" cstate="print"/>
          <a:srcRect l="1062" t="18889" r="29457" b="18889"/>
          <a:stretch>
            <a:fillRect/>
          </a:stretch>
        </p:blipFill>
        <p:spPr>
          <a:xfrm>
            <a:off x="3962400" y="2819400"/>
            <a:ext cx="4984750" cy="3438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Resources &amp; Helpful Links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Adobe Acrobat: </a:t>
            </a:r>
          </a:p>
          <a:p>
            <a:pPr lvl="1">
              <a:buNone/>
            </a:pPr>
            <a:r>
              <a:rPr lang="en-US" sz="1600" u="sng" dirty="0">
                <a:solidFill>
                  <a:srgbClr val="0000FF"/>
                </a:solidFill>
              </a:rPr>
              <a:t>http://www.adobe.com/products/acrobat.html</a:t>
            </a:r>
            <a:endParaRPr lang="en-US" sz="16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1800" dirty="0"/>
              <a:t>Adobe Acrobat is the recommended software for creating .PDF files.</a:t>
            </a:r>
          </a:p>
          <a:p>
            <a:pPr>
              <a:buNone/>
            </a:pPr>
            <a:endParaRPr lang="en-US" sz="2400" b="1" dirty="0"/>
          </a:p>
          <a:p>
            <a:r>
              <a:rPr lang="en-US" sz="2400" b="1" dirty="0"/>
              <a:t>PDF Conversion Plug-In for Microsoft Office 2007: </a:t>
            </a:r>
            <a:r>
              <a:rPr lang="en-US" sz="1600" u="sng" dirty="0">
                <a:solidFill>
                  <a:srgbClr val="0000FF"/>
                </a:solidFill>
              </a:rPr>
              <a:t>http://www.microsoft.com/download/en/details.aspx?id=7</a:t>
            </a:r>
            <a:endParaRPr lang="en-US" sz="16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1800" dirty="0"/>
              <a:t>This plug-in will give you the ability to save your files in .PDF format if you are running Office 2007.</a:t>
            </a:r>
          </a:p>
          <a:p>
            <a:pPr>
              <a:buNone/>
            </a:pPr>
            <a:endParaRPr lang="en-US" sz="1600" b="1" dirty="0"/>
          </a:p>
          <a:p>
            <a:r>
              <a:rPr lang="en-US" sz="2400" b="1" dirty="0"/>
              <a:t>Corel WordPerfect: </a:t>
            </a:r>
          </a:p>
          <a:p>
            <a:pPr lvl="1">
              <a:buNone/>
            </a:pPr>
            <a:r>
              <a:rPr lang="en-US" sz="1600" u="sng" dirty="0">
                <a:solidFill>
                  <a:srgbClr val="0000FF"/>
                </a:solidFill>
              </a:rPr>
              <a:t>http://apps.corel.com/lp/wpo/</a:t>
            </a:r>
            <a:endParaRPr lang="en-US" sz="16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1800" dirty="0"/>
              <a:t>Corel WordPerfect will allow you to convert your files to .DOC or .PDF.  </a:t>
            </a:r>
          </a:p>
          <a:p>
            <a:pPr>
              <a:buNone/>
            </a:pPr>
            <a:r>
              <a:rPr lang="en-US" sz="1800" dirty="0"/>
              <a:t>Newer versions will also allow you to convert your files to .DOCX.</a:t>
            </a:r>
          </a:p>
          <a:p>
            <a:pPr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643751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When YOU e-File…YOU are Notified!</a:t>
            </a:r>
          </a:p>
        </p:txBody>
      </p:sp>
      <p:sp>
        <p:nvSpPr>
          <p:cNvPr id="778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b="1" dirty="0" smtClean="0"/>
              <a:t>Via email…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96" y="4354513"/>
            <a:ext cx="1654004" cy="120173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727330"/>
            <a:ext cx="1828800" cy="172429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7829" name="TextBox 7"/>
          <p:cNvSpPr txBox="1">
            <a:spLocks noChangeArrowheads="1"/>
          </p:cNvSpPr>
          <p:nvPr/>
        </p:nvSpPr>
        <p:spPr bwMode="auto">
          <a:xfrm>
            <a:off x="6324600" y="2743201"/>
            <a:ext cx="2743200" cy="52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…And our system</a:t>
            </a:r>
          </a:p>
        </p:txBody>
      </p:sp>
      <p:pic>
        <p:nvPicPr>
          <p:cNvPr id="1026" name="Picture 2" descr="C:\Documents and Settings\crkopech\My Documents\CRKopech\Work\Operations\e-File Presentation\efile logo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9988" y="3352801"/>
            <a:ext cx="2589212" cy="2041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80" y="4146211"/>
            <a:ext cx="1409700" cy="14097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Apple Mail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81585" y="2244047"/>
            <a:ext cx="1901825" cy="190182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Home Page Landing.bmp"/>
          <p:cNvPicPr>
            <a:picLocks noChangeAspect="1"/>
          </p:cNvPicPr>
          <p:nvPr/>
        </p:nvPicPr>
        <p:blipFill>
          <a:blip r:embed="rId7" cstate="print"/>
          <a:srcRect l="1754" t="45556" r="67554" b="50000"/>
          <a:stretch>
            <a:fillRect/>
          </a:stretch>
        </p:blipFill>
        <p:spPr>
          <a:xfrm>
            <a:off x="5505450" y="5638800"/>
            <a:ext cx="3333750" cy="38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48195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74754" name="Content Placeholder 3" descr="Home Page Landing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915150"/>
          </a:xfrm>
        </p:spPr>
      </p:pic>
      <p:sp>
        <p:nvSpPr>
          <p:cNvPr id="5" name="Right Arrow 4"/>
          <p:cNvSpPr/>
          <p:nvPr/>
        </p:nvSpPr>
        <p:spPr>
          <a:xfrm rot="16200000">
            <a:off x="693737" y="3573463"/>
            <a:ext cx="334963" cy="198438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3" descr="Notifications Landing Page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5"/>
            <a:ext cx="9144000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ame 5"/>
          <p:cNvSpPr/>
          <p:nvPr/>
        </p:nvSpPr>
        <p:spPr>
          <a:xfrm>
            <a:off x="152400" y="3200400"/>
            <a:ext cx="8991600" cy="609600"/>
          </a:xfrm>
          <a:prstGeom prst="frame">
            <a:avLst>
              <a:gd name="adj1" fmla="val 72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tc Elec Fil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0"/>
            <a:ext cx="8001000" cy="6858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rame 3"/>
          <p:cNvSpPr/>
          <p:nvPr/>
        </p:nvSpPr>
        <p:spPr>
          <a:xfrm>
            <a:off x="3124200" y="4953000"/>
            <a:ext cx="4495800" cy="762000"/>
          </a:xfrm>
          <a:prstGeom prst="frame">
            <a:avLst>
              <a:gd name="adj1" fmla="val 7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3124200" y="6096000"/>
            <a:ext cx="4191000" cy="762000"/>
          </a:xfrm>
          <a:prstGeom prst="frame">
            <a:avLst>
              <a:gd name="adj1" fmla="val 7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Information…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95300" y="1218733"/>
            <a:ext cx="8153400" cy="4800700"/>
          </a:xfrm>
        </p:spPr>
        <p:txBody>
          <a:bodyPr anchor="ctr">
            <a:normAutofit fontScale="77500" lnSpcReduction="20000"/>
          </a:bodyPr>
          <a:lstStyle/>
          <a:p>
            <a:pPr>
              <a:buNone/>
              <a:defRPr/>
            </a:pPr>
            <a:endParaRPr lang="en-US" sz="3600" b="1" dirty="0"/>
          </a:p>
          <a:p>
            <a:pPr>
              <a:buNone/>
              <a:defRPr/>
            </a:pPr>
            <a:r>
              <a:rPr lang="en-US" sz="3600" b="1" dirty="0"/>
              <a:t>Online Help Through the System</a:t>
            </a:r>
          </a:p>
          <a:p>
            <a:pPr>
              <a:buNone/>
              <a:defRPr/>
            </a:pPr>
            <a:r>
              <a:rPr lang="en-US" sz="3600" b="1" dirty="0"/>
              <a:t>	</a:t>
            </a:r>
            <a:r>
              <a:rPr lang="en-US" sz="2800" u="sng" dirty="0">
                <a:solidFill>
                  <a:srgbClr val="0000FF"/>
                </a:solidFill>
              </a:rPr>
              <a:t>https://efiling.franklincountyohio.gov/onlineHelp/fiDefault.htm</a:t>
            </a:r>
            <a:endParaRPr lang="en-US" sz="2800" dirty="0"/>
          </a:p>
          <a:p>
            <a:pPr marL="274238" indent="-274238">
              <a:buNone/>
              <a:defRPr/>
            </a:pPr>
            <a:endParaRPr lang="en-US" sz="3600" b="1" dirty="0"/>
          </a:p>
          <a:p>
            <a:pPr marL="274238" indent="-274238">
              <a:buNone/>
              <a:defRPr/>
            </a:pPr>
            <a:r>
              <a:rPr lang="en-US" sz="3600" b="1" dirty="0"/>
              <a:t>Clerk of Courts YouTube Channel</a:t>
            </a:r>
          </a:p>
          <a:p>
            <a:pPr marL="274238" indent="-274238">
              <a:buNone/>
              <a:defRPr/>
            </a:pPr>
            <a:r>
              <a:rPr lang="en-US" sz="3600" b="1" dirty="0">
                <a:solidFill>
                  <a:srgbClr val="0000FF"/>
                </a:solidFill>
              </a:rPr>
              <a:t>	</a:t>
            </a:r>
            <a:r>
              <a:rPr lang="en-US" sz="3300" u="sng" dirty="0">
                <a:solidFill>
                  <a:srgbClr val="0000FF"/>
                </a:solidFill>
              </a:rPr>
              <a:t>Youtube.com/clerkfranklincounty</a:t>
            </a:r>
          </a:p>
          <a:p>
            <a:pPr marL="548476" lvl="1" indent="-274238">
              <a:buNone/>
              <a:defRPr/>
            </a:pPr>
            <a:endParaRPr lang="en-US" sz="3300" u="sng" dirty="0">
              <a:solidFill>
                <a:srgbClr val="0000FF"/>
              </a:solidFill>
            </a:endParaRPr>
          </a:p>
          <a:p>
            <a:pPr>
              <a:buNone/>
              <a:defRPr/>
            </a:pPr>
            <a:r>
              <a:rPr lang="en-US" sz="3600" b="1" dirty="0"/>
              <a:t>For Procedural &amp; Technical Issues</a:t>
            </a:r>
          </a:p>
          <a:p>
            <a:pPr>
              <a:buNone/>
              <a:defRPr/>
            </a:pPr>
            <a:r>
              <a:rPr lang="en-US" sz="3600" b="1" dirty="0"/>
              <a:t>	</a:t>
            </a:r>
            <a:r>
              <a:rPr lang="en-US" sz="3300" dirty="0" smtClean="0"/>
              <a:t>General Division </a:t>
            </a:r>
            <a:r>
              <a:rPr lang="en-US" sz="3300" dirty="0"/>
              <a:t>Number:</a:t>
            </a:r>
          </a:p>
          <a:p>
            <a:pPr>
              <a:buNone/>
              <a:defRPr/>
            </a:pPr>
            <a:r>
              <a:rPr lang="en-US" sz="3300" dirty="0"/>
              <a:t>	</a:t>
            </a:r>
            <a:r>
              <a:rPr lang="en-US" sz="3300" dirty="0" smtClean="0"/>
              <a:t>614.525.3621</a:t>
            </a:r>
            <a:endParaRPr lang="en-US" sz="3300" dirty="0"/>
          </a:p>
          <a:p>
            <a:pPr>
              <a:buNone/>
              <a:defRPr/>
            </a:pPr>
            <a:r>
              <a:rPr lang="en-US" sz="3100" i="1" dirty="0"/>
              <a:t>	*Available Monday-Friday, 8am-5pm*</a:t>
            </a:r>
          </a:p>
          <a:p>
            <a:pPr marL="548476" lvl="1" indent="-274238">
              <a:buNone/>
              <a:defRPr/>
            </a:pPr>
            <a:endParaRPr lang="en-US" sz="33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1930" y="6394452"/>
            <a:ext cx="6440141" cy="461665"/>
          </a:xfrm>
          <a:prstGeom prst="rect">
            <a:avLst/>
          </a:prstGeom>
          <a:noFill/>
        </p:spPr>
        <p:txBody>
          <a:bodyPr wrap="square" lIns="91413" tIns="45706" rIns="91413" bIns="45706">
            <a:spAutoFit/>
          </a:bodyPr>
          <a:lstStyle/>
          <a:p>
            <a:pPr marL="0" lvl="1" algn="ctr">
              <a:defRPr/>
            </a:pPr>
            <a:r>
              <a:rPr lang="en-US" sz="2400" u="sng" dirty="0">
                <a:latin typeface="Calibri" pitchFamily="34" charset="0"/>
              </a:rPr>
              <a:t>http://clerk.franklincountyohio.gov/e-File.cfm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18624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800" b="1" spc="29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Presentation Was Produced by: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1975230"/>
            <a:ext cx="4041775" cy="3812995"/>
          </a:xfrm>
          <a:ln w="38100" cap="sq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725108" y="2991000"/>
            <a:ext cx="4184975" cy="1781455"/>
          </a:xfrm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buNone/>
              <a:defRPr/>
            </a:pPr>
            <a:r>
              <a:rPr lang="en-US" sz="1500" b="1" dirty="0"/>
              <a:t>Franklin County Clerk of Courts</a:t>
            </a:r>
          </a:p>
          <a:p>
            <a:pPr algn="ctr">
              <a:buNone/>
              <a:defRPr/>
            </a:pPr>
            <a:r>
              <a:rPr lang="en-US" sz="1500" b="1" dirty="0"/>
              <a:t>Communications and Operations Staff</a:t>
            </a:r>
          </a:p>
        </p:txBody>
      </p:sp>
    </p:spTree>
    <p:extLst>
      <p:ext uri="{BB962C8B-B14F-4D97-AF65-F5344CB8AC3E}">
        <p14:creationId xmlns:p14="http://schemas.microsoft.com/office/powerpoint/2010/main" val="20562645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spc="300" dirty="0" smtClean="0"/>
              <a:t>How to: Filing a New Case</a:t>
            </a:r>
            <a:endParaRPr lang="en-US" sz="3600" b="1" spc="300" dirty="0"/>
          </a:p>
        </p:txBody>
      </p:sp>
      <p:pic>
        <p:nvPicPr>
          <p:cNvPr id="5" name="Content Placeholder 10" descr="efile lo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239838"/>
            <a:ext cx="3200400" cy="2524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Req for service scree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3563" y="3505200"/>
            <a:ext cx="3627437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Review and Apporve.bmp"/>
          <p:cNvPicPr>
            <a:picLocks noChangeAspect="1"/>
          </p:cNvPicPr>
          <p:nvPr/>
        </p:nvPicPr>
        <p:blipFill>
          <a:blip r:embed="rId4" cstate="print"/>
          <a:srcRect l="1017" r="48301" b="46667"/>
          <a:stretch>
            <a:fillRect/>
          </a:stretch>
        </p:blipFill>
        <p:spPr>
          <a:xfrm>
            <a:off x="2057400" y="1905000"/>
            <a:ext cx="3797300" cy="3055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dd Alias drop down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4114800"/>
            <a:ext cx="2924175" cy="1871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Add Doc plus Srvc req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1600" y="1390650"/>
            <a:ext cx="3352800" cy="2495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 descr="Home Page Blank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00800" y="2414588"/>
            <a:ext cx="1295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dirty="0">
                <a:latin typeface="Gill Sans MT"/>
              </a:rPr>
              <a:t>ADAMSMITH</a:t>
            </a:r>
            <a:endParaRPr lang="en-US" sz="700" b="1" dirty="0">
              <a:latin typeface="Gill Sans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2643188"/>
            <a:ext cx="1143000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</a:rPr>
              <a:t>********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334000" y="2895600"/>
            <a:ext cx="762000" cy="228600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Home Page Landing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 rot="10800000">
            <a:off x="1447800" y="2209800"/>
            <a:ext cx="304800" cy="152400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New Case Typ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611" y="0"/>
            <a:ext cx="911538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 rot="10800000">
            <a:off x="1216025" y="2852738"/>
            <a:ext cx="457200" cy="168275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Segoe U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322</Words>
  <Application>Microsoft Office PowerPoint</Application>
  <PresentationFormat>On-screen Show (4:3)</PresentationFormat>
  <Paragraphs>63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Introduction to e-Filing</vt:lpstr>
      <vt:lpstr>Welcome to e-Filing</vt:lpstr>
      <vt:lpstr>What to Expect From This Presentation</vt:lpstr>
      <vt:lpstr>What do you need to e-File?</vt:lpstr>
      <vt:lpstr>Online Resources &amp; Helpful Links</vt:lpstr>
      <vt:lpstr>How to: Filing a New Case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to: Filing to an Existing Case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To: Checking Notifications</vt:lpstr>
      <vt:lpstr>When YOU e-File…YOU are Notified!</vt:lpstr>
      <vt:lpstr>PowerPoint Presentation</vt:lpstr>
      <vt:lpstr>PowerPoint Presentation</vt:lpstr>
      <vt:lpstr>PowerPoint Presentation</vt:lpstr>
      <vt:lpstr>For More Information…</vt:lpstr>
      <vt:lpstr>This Presentation Was Produced by:</vt:lpstr>
    </vt:vector>
  </TitlesOfParts>
  <Company>Franklin County Data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crkopech</dc:creator>
  <cp:lastModifiedBy>crkopech</cp:lastModifiedBy>
  <cp:revision>266</cp:revision>
  <dcterms:created xsi:type="dcterms:W3CDTF">2011-08-31T17:13:20Z</dcterms:created>
  <dcterms:modified xsi:type="dcterms:W3CDTF">2016-01-27T16:05:49Z</dcterms:modified>
</cp:coreProperties>
</file>