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7" r:id="rId3"/>
    <p:sldId id="328" r:id="rId4"/>
    <p:sldId id="329" r:id="rId5"/>
    <p:sldId id="270" r:id="rId6"/>
    <p:sldId id="29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313" r:id="rId22"/>
    <p:sldId id="314" r:id="rId23"/>
    <p:sldId id="325" r:id="rId24"/>
    <p:sldId id="315" r:id="rId25"/>
    <p:sldId id="285" r:id="rId26"/>
    <p:sldId id="286" r:id="rId27"/>
    <p:sldId id="287" r:id="rId28"/>
    <p:sldId id="288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311" r:id="rId37"/>
    <p:sldId id="324" r:id="rId38"/>
    <p:sldId id="322" r:id="rId39"/>
    <p:sldId id="298" r:id="rId40"/>
    <p:sldId id="299" r:id="rId41"/>
    <p:sldId id="300" r:id="rId42"/>
    <p:sldId id="312" r:id="rId43"/>
    <p:sldId id="323" r:id="rId44"/>
    <p:sldId id="301" r:id="rId45"/>
    <p:sldId id="302" r:id="rId46"/>
    <p:sldId id="304" r:id="rId47"/>
    <p:sldId id="330" r:id="rId48"/>
    <p:sldId id="306" r:id="rId49"/>
    <p:sldId id="307" r:id="rId50"/>
    <p:sldId id="308" r:id="rId51"/>
    <p:sldId id="331" r:id="rId52"/>
    <p:sldId id="33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1" autoAdjust="0"/>
    <p:restoredTop sz="94660"/>
  </p:normalViewPr>
  <p:slideViewPr>
    <p:cSldViewPr>
      <p:cViewPr>
        <p:scale>
          <a:sx n="70" d="100"/>
          <a:sy n="70" d="100"/>
        </p:scale>
        <p:origin x="-1362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9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05ED542-3D21-4EC5-8212-2436277D4FB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D0CD435-28B0-46DA-A15B-19195687E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8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05ED542-3D21-4EC5-8212-2436277D4FB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D0CD435-28B0-46DA-A15B-19195687E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2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05ED542-3D21-4EC5-8212-2436277D4FB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D0CD435-28B0-46DA-A15B-19195687E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7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05ED542-3D21-4EC5-8212-2436277D4FB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D0CD435-28B0-46DA-A15B-19195687E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5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05ED542-3D21-4EC5-8212-2436277D4FB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D0CD435-28B0-46DA-A15B-19195687E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1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1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05ED542-3D21-4EC5-8212-2436277D4FB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D0CD435-28B0-46DA-A15B-19195687E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2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EDA3AD-E2A7-4A96-B810-05E0D045105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1E2012D-1F97-4EFD-9800-512772D76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9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EDA3AD-E2A7-4A96-B810-05E0D045105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1E2012D-1F97-4EFD-9800-512772D76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0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4" indent="0">
              <a:buNone/>
              <a:defRPr sz="1000"/>
            </a:lvl3pPr>
            <a:lvl4pPr marL="1371396" indent="0">
              <a:buNone/>
              <a:defRPr sz="900"/>
            </a:lvl4pPr>
            <a:lvl5pPr marL="1828527" indent="0">
              <a:buNone/>
              <a:defRPr sz="900"/>
            </a:lvl5pPr>
            <a:lvl6pPr marL="2285659" indent="0">
              <a:buNone/>
              <a:defRPr sz="900"/>
            </a:lvl6pPr>
            <a:lvl7pPr marL="2742791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05ED542-3D21-4EC5-8212-2436277D4FB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D0CD435-28B0-46DA-A15B-19195687E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3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7" indent="0">
              <a:buNone/>
              <a:defRPr sz="2000"/>
            </a:lvl5pPr>
            <a:lvl6pPr marL="2285659" indent="0">
              <a:buNone/>
              <a:defRPr sz="2000"/>
            </a:lvl6pPr>
            <a:lvl7pPr marL="2742791" indent="0">
              <a:buNone/>
              <a:defRPr sz="2000"/>
            </a:lvl7pPr>
            <a:lvl8pPr marL="3199924" indent="0">
              <a:buNone/>
              <a:defRPr sz="2000"/>
            </a:lvl8pPr>
            <a:lvl9pPr marL="365705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4" indent="0">
              <a:buNone/>
              <a:defRPr sz="1000"/>
            </a:lvl3pPr>
            <a:lvl4pPr marL="1371396" indent="0">
              <a:buNone/>
              <a:defRPr sz="900"/>
            </a:lvl4pPr>
            <a:lvl5pPr marL="1828527" indent="0">
              <a:buNone/>
              <a:defRPr sz="900"/>
            </a:lvl5pPr>
            <a:lvl6pPr marL="2285659" indent="0">
              <a:buNone/>
              <a:defRPr sz="900"/>
            </a:lvl6pPr>
            <a:lvl7pPr marL="2742791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05ED542-3D21-4EC5-8212-2436277D4FB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D0CD435-28B0-46DA-A15B-19195687E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9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26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849" indent="-342849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0" indent="-285708" algn="l" defTabSz="9142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1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5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8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90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1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9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5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5r2H4A-e74LYj-DlCyTS-LCGHdd5513b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2.jpe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e-Filing</a:t>
            </a:r>
            <a:b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Domestic Relations Division</a:t>
            </a:r>
            <a:endParaRPr lang="en-US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3657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9" descr="e-file domestic ct log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5640" y="1784306"/>
            <a:ext cx="3650240" cy="4311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e Subtyp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228600" y="3352800"/>
            <a:ext cx="1295400" cy="228600"/>
          </a:xfrm>
          <a:prstGeom prst="frame">
            <a:avLst>
              <a:gd name="adj1" fmla="val 1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se Init Main 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6200000">
            <a:off x="1866900" y="5219700"/>
            <a:ext cx="457200" cy="22860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228600" y="2103120"/>
            <a:ext cx="5562600" cy="2743200"/>
          </a:xfrm>
          <a:prstGeom prst="frame">
            <a:avLst>
              <a:gd name="adj1" fmla="val 1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Party BLAN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Petition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9000000">
            <a:off x="6180039" y="6020801"/>
            <a:ext cx="6701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e Init Petitioner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28600" y="5105400"/>
            <a:ext cx="54864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7954874">
            <a:off x="3132041" y="4479809"/>
            <a:ext cx="6701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Responde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9000000">
            <a:off x="6484841" y="6020802"/>
            <a:ext cx="6701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e Init Respondent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28600" y="5486400"/>
            <a:ext cx="5410200" cy="381000"/>
          </a:xfrm>
          <a:prstGeom prst="frame">
            <a:avLst>
              <a:gd name="adj1" fmla="val 3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1844480" y="6037480"/>
            <a:ext cx="6701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docs BLAN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complai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1600200" y="3410712"/>
            <a:ext cx="457200" cy="15240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152400" y="2133600"/>
            <a:ext cx="5257800" cy="1219200"/>
          </a:xfrm>
          <a:prstGeom prst="frame">
            <a:avLst>
              <a:gd name="adj1" fmla="val 2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INT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28600" y="3962400"/>
            <a:ext cx="73914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e-Filing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/>
              <a:t>We hope this guide will assist you in becoming familiar with our County’s e-Filing system.  Please </a:t>
            </a:r>
            <a:r>
              <a:rPr lang="en-US" sz="2700" b="1" i="1" dirty="0"/>
              <a:t>view this presentation as a slide show</a:t>
            </a:r>
            <a:r>
              <a:rPr lang="en-US" sz="2700" dirty="0"/>
              <a:t> to get the best user experience.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For information regarding registering for an account, navigating our home page, you can watch our “</a:t>
            </a:r>
            <a:r>
              <a:rPr lang="en-US" sz="2700" b="1" dirty="0"/>
              <a:t>Introduction to e-Filing</a:t>
            </a:r>
            <a:r>
              <a:rPr lang="en-US" sz="2700" dirty="0"/>
              <a:t>” video series here:</a:t>
            </a:r>
          </a:p>
          <a:p>
            <a:pPr marL="0" indent="0">
              <a:buNone/>
            </a:pPr>
            <a:endParaRPr lang="en-US" sz="2700" dirty="0"/>
          </a:p>
          <a:p>
            <a:pPr marL="0" indent="0" algn="ctr">
              <a:buNone/>
            </a:pPr>
            <a:r>
              <a:rPr lang="en-US" sz="2700" dirty="0">
                <a:hlinkClick r:id="rId2"/>
              </a:rPr>
              <a:t>Clerk's e-Filing Videos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51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Docs ALL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52400" y="3794760"/>
            <a:ext cx="7543800" cy="2362200"/>
          </a:xfrm>
          <a:prstGeom prst="frame">
            <a:avLst>
              <a:gd name="adj1" fmla="val 2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52400" y="2133600"/>
            <a:ext cx="6019800" cy="1219200"/>
          </a:xfrm>
          <a:prstGeom prst="frame">
            <a:avLst>
              <a:gd name="adj1" fmla="val 2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1600200" y="3410712"/>
            <a:ext cx="670120" cy="1560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vice 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5349680" y="2862072"/>
            <a:ext cx="6701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vice Screen Docs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152400" y="2819400"/>
            <a:ext cx="2971800" cy="1752600"/>
          </a:xfrm>
          <a:prstGeom prst="frame">
            <a:avLst>
              <a:gd name="adj1" fmla="val 2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28600" y="2971800"/>
            <a:ext cx="2438400" cy="228600"/>
          </a:xfrm>
          <a:prstGeom prst="frame">
            <a:avLst>
              <a:gd name="adj1" fmla="val 2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vc docs added no confi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2819400"/>
            <a:ext cx="2971800" cy="1600200"/>
          </a:xfrm>
          <a:prstGeom prst="frame">
            <a:avLst>
              <a:gd name="adj1" fmla="val 2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137160" y="4846320"/>
            <a:ext cx="457200" cy="457200"/>
          </a:xfrm>
          <a:prstGeom prst="donut">
            <a:avLst>
              <a:gd name="adj" fmla="val 13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2758880" y="5334000"/>
            <a:ext cx="6701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1006280" y="6096000"/>
            <a:ext cx="6701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 DOCS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1828800" y="6494680"/>
            <a:ext cx="6701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228600" y="6044184"/>
            <a:ext cx="7391400" cy="304800"/>
          </a:xfrm>
          <a:prstGeom prst="frame">
            <a:avLst>
              <a:gd name="adj1" fmla="val 9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ew and Approv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2971800" y="1600200"/>
            <a:ext cx="6701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2971801" y="1981200"/>
            <a:ext cx="6701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1844480" y="5808880"/>
            <a:ext cx="6701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152400" y="4572000"/>
            <a:ext cx="4495800" cy="914400"/>
          </a:xfrm>
          <a:prstGeom prst="frame">
            <a:avLst>
              <a:gd name="adj1" fmla="val 5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9025646">
            <a:off x="2904000" y="6171423"/>
            <a:ext cx="6701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ygov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5400000">
            <a:off x="998440" y="2430560"/>
            <a:ext cx="440520" cy="15140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ing Submitt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6200000">
            <a:off x="338328" y="3421160"/>
            <a:ext cx="440520" cy="15140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 Filing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54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spc="300" dirty="0" smtClean="0">
                <a:solidFill>
                  <a:schemeClr val="tx1"/>
                </a:solidFill>
              </a:rPr>
              <a:t>How to: Filing to an Existing Case</a:t>
            </a:r>
            <a:endParaRPr lang="en-US" sz="3200" b="1" spc="300" dirty="0">
              <a:solidFill>
                <a:schemeClr val="tx1"/>
              </a:solidFill>
            </a:endParaRPr>
          </a:p>
        </p:txBody>
      </p:sp>
      <p:pic>
        <p:nvPicPr>
          <p:cNvPr id="5" name="Picture 4" descr="Add Doc existing cases.bmp"/>
          <p:cNvPicPr>
            <a:picLocks noChangeAspect="1"/>
          </p:cNvPicPr>
          <p:nvPr/>
        </p:nvPicPr>
        <p:blipFill>
          <a:blip r:embed="rId2" cstate="print"/>
          <a:srcRect r="33566" b="54054"/>
          <a:stretch>
            <a:fillRect/>
          </a:stretch>
        </p:blipFill>
        <p:spPr>
          <a:xfrm>
            <a:off x="533400" y="1752600"/>
            <a:ext cx="4892254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ll Added.bmp"/>
          <p:cNvPicPr>
            <a:picLocks noChangeAspect="1"/>
          </p:cNvPicPr>
          <p:nvPr/>
        </p:nvPicPr>
        <p:blipFill>
          <a:blip r:embed="rId3" cstate="print"/>
          <a:srcRect t="23529" r="14231" b="23530"/>
          <a:stretch>
            <a:fillRect/>
          </a:stretch>
        </p:blipFill>
        <p:spPr>
          <a:xfrm>
            <a:off x="1375816" y="3810000"/>
            <a:ext cx="4720184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rop order drop.bmp"/>
          <p:cNvPicPr>
            <a:picLocks noChangeAspect="1"/>
          </p:cNvPicPr>
          <p:nvPr/>
        </p:nvPicPr>
        <p:blipFill>
          <a:blip r:embed="rId4" cstate="print"/>
          <a:srcRect t="41627" r="58617" b="-975"/>
          <a:stretch>
            <a:fillRect/>
          </a:stretch>
        </p:blipFill>
        <p:spPr>
          <a:xfrm>
            <a:off x="4876800" y="1600200"/>
            <a:ext cx="3264402" cy="3795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10" descr="efile logo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9171" y="4267200"/>
            <a:ext cx="1870796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ubmit Mtn and Order.bmp"/>
          <p:cNvPicPr>
            <a:picLocks noChangeAspect="1"/>
          </p:cNvPicPr>
          <p:nvPr/>
        </p:nvPicPr>
        <p:blipFill>
          <a:blip r:embed="rId6" cstate="print"/>
          <a:srcRect l="1833" t="82872" r="57500" b="7736"/>
          <a:stretch>
            <a:fillRect/>
          </a:stretch>
        </p:blipFill>
        <p:spPr>
          <a:xfrm>
            <a:off x="304800" y="5562600"/>
            <a:ext cx="4648200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Expect From This Presentation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1500" y="1600200"/>
            <a:ext cx="8001000" cy="4525963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2800" dirty="0" smtClean="0"/>
              <a:t>What technology </a:t>
            </a:r>
            <a:r>
              <a:rPr lang="en-US" sz="2800" b="1" i="1" dirty="0" smtClean="0"/>
              <a:t>you</a:t>
            </a:r>
            <a:r>
              <a:rPr lang="en-US" sz="2800" dirty="0" smtClean="0"/>
              <a:t> need to e-File in the Domestic Division</a:t>
            </a:r>
          </a:p>
          <a:p>
            <a:pPr>
              <a:lnSpc>
                <a:spcPct val="170000"/>
              </a:lnSpc>
            </a:pPr>
            <a:r>
              <a:rPr lang="en-US" sz="2800" dirty="0" smtClean="0"/>
              <a:t>Online resources and helpful links</a:t>
            </a:r>
          </a:p>
          <a:p>
            <a:pPr>
              <a:lnSpc>
                <a:spcPct val="170000"/>
              </a:lnSpc>
            </a:pPr>
            <a:r>
              <a:rPr lang="en-US" sz="2800" dirty="0" smtClean="0"/>
              <a:t>How to:</a:t>
            </a:r>
          </a:p>
          <a:p>
            <a:pPr lvl="1">
              <a:lnSpc>
                <a:spcPct val="170000"/>
              </a:lnSpc>
            </a:pPr>
            <a:r>
              <a:rPr lang="en-US" sz="2500" dirty="0" smtClean="0"/>
              <a:t>File </a:t>
            </a:r>
            <a:r>
              <a:rPr lang="en-US" sz="2500" dirty="0"/>
              <a:t>a new Domestic case</a:t>
            </a:r>
          </a:p>
          <a:p>
            <a:pPr lvl="1">
              <a:lnSpc>
                <a:spcPct val="170000"/>
              </a:lnSpc>
            </a:pPr>
            <a:r>
              <a:rPr lang="en-US" sz="2500" dirty="0"/>
              <a:t>File to an existing Domestic case</a:t>
            </a:r>
          </a:p>
          <a:p>
            <a:pPr lvl="1">
              <a:lnSpc>
                <a:spcPct val="170000"/>
              </a:lnSpc>
            </a:pPr>
            <a:r>
              <a:rPr lang="en-US" sz="2500" dirty="0"/>
              <a:t>Check Notifications</a:t>
            </a:r>
          </a:p>
        </p:txBody>
      </p:sp>
    </p:spTree>
    <p:extLst>
      <p:ext uri="{BB962C8B-B14F-4D97-AF65-F5344CB8AC3E}">
        <p14:creationId xmlns:p14="http://schemas.microsoft.com/office/powerpoint/2010/main" val="2944523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 descr="Home Page Landin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ame 3"/>
          <p:cNvSpPr/>
          <p:nvPr/>
        </p:nvSpPr>
        <p:spPr>
          <a:xfrm>
            <a:off x="176784" y="1929384"/>
            <a:ext cx="3099816" cy="262128"/>
          </a:xfrm>
          <a:prstGeom prst="frame">
            <a:avLst>
              <a:gd name="adj1" fmla="val 1572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isting Cas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82880" y="2276856"/>
            <a:ext cx="1905000" cy="295656"/>
          </a:xfrm>
          <a:prstGeom prst="frame">
            <a:avLst>
              <a:gd name="adj1" fmla="val 5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5334000" y="2276856"/>
            <a:ext cx="1981200" cy="304800"/>
          </a:xfrm>
          <a:prstGeom prst="frame">
            <a:avLst>
              <a:gd name="adj1" fmla="val 5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52400" y="4876800"/>
            <a:ext cx="8458200" cy="304800"/>
          </a:xfrm>
          <a:prstGeom prst="frame">
            <a:avLst>
              <a:gd name="adj1" fmla="val 5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Doc Blan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Doc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1600200" y="3483864"/>
            <a:ext cx="517720" cy="162152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152400" y="2209800"/>
            <a:ext cx="4648200" cy="1219200"/>
          </a:xfrm>
          <a:prstGeom prst="frame">
            <a:avLst>
              <a:gd name="adj1" fmla="val 2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ion 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219456" y="2697480"/>
            <a:ext cx="304800" cy="304800"/>
          </a:xfrm>
          <a:prstGeom prst="donut">
            <a:avLst>
              <a:gd name="adj" fmla="val 8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310896" y="5065776"/>
            <a:ext cx="304800" cy="304800"/>
          </a:xfrm>
          <a:prstGeom prst="donut">
            <a:avLst>
              <a:gd name="adj" fmla="val 8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5257801" y="4169664"/>
            <a:ext cx="5177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1143000" y="6117336"/>
            <a:ext cx="5177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 Doc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3849624"/>
            <a:ext cx="7543800" cy="277368"/>
          </a:xfrm>
          <a:prstGeom prst="frame">
            <a:avLst>
              <a:gd name="adj1" fmla="val 5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762000" y="4725400"/>
            <a:ext cx="5177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aft Filing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2642616"/>
            <a:ext cx="7924800" cy="228600"/>
          </a:xfrm>
          <a:prstGeom prst="frame">
            <a:avLst>
              <a:gd name="adj1" fmla="val 5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 Doc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docs, add filing to bailif prs srv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2209800"/>
            <a:ext cx="5334000" cy="1219200"/>
          </a:xfrm>
          <a:prstGeom prst="frame">
            <a:avLst>
              <a:gd name="adj1" fmla="val 2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1581912" y="3483864"/>
            <a:ext cx="517720" cy="162152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1097280" y="2971800"/>
            <a:ext cx="2103120" cy="228600"/>
          </a:xfrm>
          <a:prstGeom prst="frame">
            <a:avLst>
              <a:gd name="adj1" fmla="val 12325"/>
            </a:avLst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52400" y="3886200"/>
            <a:ext cx="7467600" cy="762000"/>
          </a:xfrm>
          <a:prstGeom prst="frame">
            <a:avLst>
              <a:gd name="adj1" fmla="val 2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 Docs + Req for Hearin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28600" y="4572000"/>
            <a:ext cx="7467600" cy="228600"/>
          </a:xfrm>
          <a:prstGeom prst="frame">
            <a:avLst>
              <a:gd name="adj1" fmla="val 2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2209800"/>
            <a:ext cx="4648200" cy="1219200"/>
          </a:xfrm>
          <a:prstGeom prst="frame">
            <a:avLst>
              <a:gd name="adj1" fmla="val 2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1600200" y="3483864"/>
            <a:ext cx="517720" cy="18044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omputer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4" y="2132013"/>
            <a:ext cx="3778251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need to e-File?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Computer with Internet browsing capabilities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Scanner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Ability to create .PDF files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Recommended setting: 300 DPI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Word Processer capable of exporting to MS Word 97-2003 format or later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The system will only accept .DOC or .DOCX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Other documents types (e.g.  Corel Word Perfect or Apple Pages) must be re-formatted to .DOC or .DOCX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55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q for Hearing 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2514600"/>
            <a:ext cx="2057400" cy="1524000"/>
          </a:xfrm>
          <a:prstGeom prst="frame">
            <a:avLst>
              <a:gd name="adj1" fmla="val 2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1066800" y="5181600"/>
            <a:ext cx="5177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 Docs + Req for Hearin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4754880"/>
            <a:ext cx="7543800" cy="228600"/>
          </a:xfrm>
          <a:prstGeom prst="frame">
            <a:avLst>
              <a:gd name="adj1" fmla="val 5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 Docs + Req for Hearin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52400" y="2209800"/>
            <a:ext cx="6096000" cy="1219200"/>
          </a:xfrm>
          <a:prstGeom prst="frame">
            <a:avLst>
              <a:gd name="adj1" fmla="val 2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d docs, req for service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6200000">
            <a:off x="1376892" y="5644092"/>
            <a:ext cx="365320" cy="23369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152400" y="4876800"/>
            <a:ext cx="7543800" cy="304800"/>
          </a:xfrm>
          <a:prstGeom prst="frame">
            <a:avLst>
              <a:gd name="adj1" fmla="val 7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ew and approv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7817946">
            <a:off x="2808397" y="5953503"/>
            <a:ext cx="517720" cy="21092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ing Submitt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How To: Checking Notifications</a:t>
            </a:r>
          </a:p>
        </p:txBody>
      </p:sp>
      <p:pic>
        <p:nvPicPr>
          <p:cNvPr id="6" name="Picture 5" descr="Ntc Elec File.bmp"/>
          <p:cNvPicPr>
            <a:picLocks noChangeAspect="1"/>
          </p:cNvPicPr>
          <p:nvPr/>
        </p:nvPicPr>
        <p:blipFill>
          <a:blip r:embed="rId2" cstate="print"/>
          <a:srcRect r="24473"/>
          <a:stretch>
            <a:fillRect/>
          </a:stretch>
        </p:blipFill>
        <p:spPr>
          <a:xfrm>
            <a:off x="4953000" y="2329021"/>
            <a:ext cx="3438171" cy="3690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Notifications Landing Page.bmp"/>
          <p:cNvPicPr>
            <a:picLocks noChangeAspect="1"/>
          </p:cNvPicPr>
          <p:nvPr/>
        </p:nvPicPr>
        <p:blipFill>
          <a:blip r:embed="rId3" cstate="print"/>
          <a:srcRect r="29310"/>
          <a:stretch>
            <a:fillRect/>
          </a:stretch>
        </p:blipFill>
        <p:spPr>
          <a:xfrm>
            <a:off x="838200" y="1295400"/>
            <a:ext cx="3438144" cy="3924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10" descr="efile 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057400"/>
            <a:ext cx="2277629" cy="2690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/>
              <a:t>When YOU e-File…YOU are Notified!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b="1" dirty="0" smtClean="0"/>
              <a:t>Via email…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96" y="4354513"/>
            <a:ext cx="1654004" cy="120173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727331"/>
            <a:ext cx="1828800" cy="17242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7829" name="TextBox 7"/>
          <p:cNvSpPr txBox="1">
            <a:spLocks noChangeArrowheads="1"/>
          </p:cNvSpPr>
          <p:nvPr/>
        </p:nvSpPr>
        <p:spPr bwMode="auto">
          <a:xfrm>
            <a:off x="6324600" y="2743202"/>
            <a:ext cx="2743200" cy="5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22" tIns="44411" rIns="88822" bIns="44411">
            <a:spAutoFit/>
          </a:bodyPr>
          <a:lstStyle/>
          <a:p>
            <a:r>
              <a:rPr lang="en-US" sz="2700" b="1" dirty="0">
                <a:latin typeface="Calibri" pitchFamily="34" charset="0"/>
              </a:rPr>
              <a:t>…And our system</a:t>
            </a:r>
          </a:p>
        </p:txBody>
      </p:sp>
      <p:pic>
        <p:nvPicPr>
          <p:cNvPr id="1026" name="Picture 2" descr="C:\Documents and Settings\crkopech\My Documents\CRKopech\Work\Operations\e-File Presentation\efile log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9989" y="3352802"/>
            <a:ext cx="2589212" cy="204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81" y="4146211"/>
            <a:ext cx="1409700" cy="14097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pple Mail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81585" y="2244048"/>
            <a:ext cx="1901825" cy="19018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Home Page Landing.bmp"/>
          <p:cNvPicPr>
            <a:picLocks noChangeAspect="1"/>
          </p:cNvPicPr>
          <p:nvPr/>
        </p:nvPicPr>
        <p:blipFill>
          <a:blip r:embed="rId7" cstate="print"/>
          <a:srcRect l="1754" t="45556" r="67554" b="50000"/>
          <a:stretch>
            <a:fillRect/>
          </a:stretch>
        </p:blipFill>
        <p:spPr>
          <a:xfrm>
            <a:off x="5505450" y="5638800"/>
            <a:ext cx="3333751" cy="38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244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74754" name="Content Placeholder 3" descr="Home Page Land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5150"/>
          </a:xfrm>
        </p:spPr>
      </p:pic>
      <p:sp>
        <p:nvSpPr>
          <p:cNvPr id="6" name="Frame 5"/>
          <p:cNvSpPr/>
          <p:nvPr/>
        </p:nvSpPr>
        <p:spPr>
          <a:xfrm>
            <a:off x="182880" y="2560320"/>
            <a:ext cx="2407920" cy="259080"/>
          </a:xfrm>
          <a:prstGeom prst="frame">
            <a:avLst>
              <a:gd name="adj1" fmla="val 1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 descr="Notifications Landing P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ame 5"/>
          <p:cNvSpPr/>
          <p:nvPr/>
        </p:nvSpPr>
        <p:spPr>
          <a:xfrm>
            <a:off x="182880" y="3200400"/>
            <a:ext cx="8839200" cy="609600"/>
          </a:xfrm>
          <a:prstGeom prst="frame">
            <a:avLst>
              <a:gd name="adj1" fmla="val 7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Online Resources &amp; Helpful Links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Adobe Acrobat: </a:t>
            </a:r>
          </a:p>
          <a:p>
            <a:pPr lvl="1"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http://www.adobe.com/products/acrobat.html</a:t>
            </a:r>
            <a:endParaRPr lang="en-US" sz="16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 smtClean="0"/>
              <a:t>Adobe Acrobat is the recommended software for creating .PDF files.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PDF Conversion Plug-In for Microsoft Office 2007: </a:t>
            </a:r>
            <a:r>
              <a:rPr lang="en-US" sz="1600" u="sng" dirty="0" smtClean="0">
                <a:solidFill>
                  <a:srgbClr val="0000FF"/>
                </a:solidFill>
              </a:rPr>
              <a:t>http://www.microsoft.com/download/en/details.aspx?id=7</a:t>
            </a:r>
            <a:endParaRPr lang="en-US" sz="16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 smtClean="0"/>
              <a:t>This plug-in will give you the ability to save your files in .PDF format if you are running Office 2007.</a:t>
            </a:r>
          </a:p>
          <a:p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2400" b="1" dirty="0" smtClean="0"/>
              <a:t>Corel WordPerfect: </a:t>
            </a:r>
          </a:p>
          <a:p>
            <a:pPr lvl="1"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http://apps.corel.com/lp/wpo/</a:t>
            </a:r>
            <a:endParaRPr lang="en-US" sz="16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 smtClean="0"/>
              <a:t>Corel WordPerfect will allow you to convert your files to .DOC or .PDF.  </a:t>
            </a:r>
          </a:p>
          <a:p>
            <a:pPr>
              <a:buNone/>
            </a:pPr>
            <a:r>
              <a:rPr lang="en-US" sz="1800" dirty="0" smtClean="0"/>
              <a:t>Newer versions will also allow you to convert your files to .DOCX.</a:t>
            </a:r>
          </a:p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tc Elec Fil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27432" y="5181600"/>
            <a:ext cx="4495800" cy="609600"/>
          </a:xfrm>
          <a:prstGeom prst="frame">
            <a:avLst>
              <a:gd name="adj1" fmla="val 7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7432" y="5867400"/>
            <a:ext cx="6096000" cy="609600"/>
          </a:xfrm>
          <a:prstGeom prst="frame">
            <a:avLst>
              <a:gd name="adj1" fmla="val 7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900" b="1" spc="29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0895" y="1218733"/>
            <a:ext cx="8122211" cy="4800700"/>
          </a:xfrm>
        </p:spPr>
        <p:txBody>
          <a:bodyPr anchor="ctr">
            <a:normAutofit fontScale="77500" lnSpcReduction="20000"/>
          </a:bodyPr>
          <a:lstStyle/>
          <a:p>
            <a:pPr>
              <a:buNone/>
              <a:defRPr/>
            </a:pPr>
            <a:endParaRPr lang="en-US" sz="3500" b="1" dirty="0"/>
          </a:p>
          <a:p>
            <a:pPr>
              <a:buNone/>
              <a:defRPr/>
            </a:pPr>
            <a:r>
              <a:rPr lang="en-US" sz="3500" b="1" dirty="0"/>
              <a:t>Online Help Through the System</a:t>
            </a:r>
          </a:p>
          <a:p>
            <a:pPr>
              <a:buNone/>
              <a:defRPr/>
            </a:pPr>
            <a:r>
              <a:rPr lang="en-US" sz="3500" b="1" dirty="0"/>
              <a:t>	</a:t>
            </a:r>
            <a:r>
              <a:rPr lang="en-US" sz="2700" u="sng" dirty="0">
                <a:solidFill>
                  <a:srgbClr val="0000FF"/>
                </a:solidFill>
              </a:rPr>
              <a:t>https://efiling.franklincountyohio.gov/onlineHelp/fiDefault.htm</a:t>
            </a:r>
            <a:endParaRPr lang="en-US" sz="2700" dirty="0"/>
          </a:p>
          <a:p>
            <a:pPr marL="266426" indent="-266426">
              <a:buNone/>
              <a:defRPr/>
            </a:pPr>
            <a:endParaRPr lang="en-US" sz="3500" b="1" dirty="0"/>
          </a:p>
          <a:p>
            <a:pPr marL="266426" indent="-266426">
              <a:buNone/>
              <a:defRPr/>
            </a:pPr>
            <a:r>
              <a:rPr lang="en-US" sz="3500" b="1" dirty="0"/>
              <a:t>Clerk of Courts YouTube Channel</a:t>
            </a:r>
          </a:p>
          <a:p>
            <a:pPr marL="266426" indent="-266426">
              <a:buNone/>
              <a:defRPr/>
            </a:pPr>
            <a:r>
              <a:rPr lang="en-US" sz="3500" b="1" dirty="0">
                <a:solidFill>
                  <a:srgbClr val="0000FF"/>
                </a:solidFill>
              </a:rPr>
              <a:t>	</a:t>
            </a:r>
            <a:r>
              <a:rPr lang="en-US" sz="3200" u="sng" dirty="0">
                <a:solidFill>
                  <a:srgbClr val="0000FF"/>
                </a:solidFill>
              </a:rPr>
              <a:t>Youtube.com/clerkfranklincounty</a:t>
            </a:r>
          </a:p>
          <a:p>
            <a:pPr marL="532851" lvl="1" indent="-266426">
              <a:buNone/>
              <a:defRPr/>
            </a:pPr>
            <a:endParaRPr lang="en-US" sz="3200" u="sng" dirty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en-US" sz="3500" b="1" dirty="0"/>
              <a:t>For Procedural &amp; Technical Issues</a:t>
            </a:r>
          </a:p>
          <a:p>
            <a:pPr>
              <a:buNone/>
              <a:defRPr/>
            </a:pPr>
            <a:r>
              <a:rPr lang="en-US" sz="3500" b="1" dirty="0"/>
              <a:t>	</a:t>
            </a:r>
            <a:r>
              <a:rPr lang="en-US" sz="3200" dirty="0" smtClean="0"/>
              <a:t>Domestic Relations Division </a:t>
            </a:r>
            <a:r>
              <a:rPr lang="en-US" sz="3200" dirty="0"/>
              <a:t>Number:</a:t>
            </a:r>
          </a:p>
          <a:p>
            <a:pPr>
              <a:buNone/>
              <a:defRPr/>
            </a:pPr>
            <a:r>
              <a:rPr lang="en-US" sz="3200" dirty="0"/>
              <a:t>	</a:t>
            </a:r>
            <a:r>
              <a:rPr lang="en-US" sz="3200" dirty="0" smtClean="0"/>
              <a:t>614.525.4410</a:t>
            </a:r>
            <a:endParaRPr lang="en-US" sz="3200" dirty="0"/>
          </a:p>
          <a:p>
            <a:pPr>
              <a:buNone/>
              <a:defRPr/>
            </a:pPr>
            <a:r>
              <a:rPr lang="en-US" sz="3200" dirty="0"/>
              <a:t>	</a:t>
            </a:r>
            <a:r>
              <a:rPr lang="en-US" sz="3500" i="1" dirty="0"/>
              <a:t>*Available Monday-Friday, 8am-5pm*</a:t>
            </a:r>
          </a:p>
          <a:p>
            <a:pPr marL="532851" lvl="1" indent="-266426">
              <a:buNone/>
              <a:defRPr/>
            </a:pP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930" y="6394452"/>
            <a:ext cx="6440141" cy="443618"/>
          </a:xfrm>
          <a:prstGeom prst="rect">
            <a:avLst/>
          </a:prstGeom>
          <a:noFill/>
        </p:spPr>
        <p:txBody>
          <a:bodyPr wrap="square" lIns="88808" tIns="44404" rIns="88808" bIns="44404">
            <a:spAutoFit/>
          </a:bodyPr>
          <a:lstStyle/>
          <a:p>
            <a:pPr marL="0" lvl="1" algn="ctr">
              <a:defRPr/>
            </a:pPr>
            <a:r>
              <a:rPr lang="en-US" sz="2300" u="sng" dirty="0">
                <a:latin typeface="Calibri" pitchFamily="34" charset="0"/>
              </a:rPr>
              <a:t>http://clerk.franklincountyohio.gov/e-File.cfm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80428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500" b="1" spc="29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Was Produced by: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975230"/>
            <a:ext cx="4041775" cy="3812995"/>
          </a:xfrm>
          <a:ln w="38100" cap="sq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5108" y="2991000"/>
            <a:ext cx="4184975" cy="1781455"/>
          </a:xfrm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None/>
              <a:defRPr/>
            </a:pPr>
            <a:r>
              <a:rPr lang="en-US" sz="1500" b="1" dirty="0"/>
              <a:t>Franklin County Clerk of Courts</a:t>
            </a:r>
          </a:p>
          <a:p>
            <a:pPr algn="ctr">
              <a:buNone/>
              <a:defRPr/>
            </a:pPr>
            <a:r>
              <a:rPr lang="en-US" sz="1500" b="1" dirty="0"/>
              <a:t>Communications and Operations Staff</a:t>
            </a:r>
          </a:p>
        </p:txBody>
      </p:sp>
    </p:spTree>
    <p:extLst>
      <p:ext uri="{BB962C8B-B14F-4D97-AF65-F5344CB8AC3E}">
        <p14:creationId xmlns:p14="http://schemas.microsoft.com/office/powerpoint/2010/main" val="2899382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spc="300" dirty="0" smtClean="0">
                <a:solidFill>
                  <a:schemeClr val="tx1"/>
                </a:solidFill>
              </a:rPr>
              <a:t>How to: Filing a New Case</a:t>
            </a:r>
            <a:endParaRPr lang="en-US" sz="3600" b="1" spc="300" dirty="0">
              <a:solidFill>
                <a:schemeClr val="tx1"/>
              </a:solidFill>
            </a:endParaRPr>
          </a:p>
        </p:txBody>
      </p:sp>
      <p:pic>
        <p:nvPicPr>
          <p:cNvPr id="5" name="Content Placeholder 10" descr="efile 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2136901" cy="2524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dd Alias drop down.bmp"/>
          <p:cNvPicPr>
            <a:picLocks noChangeAspect="1"/>
          </p:cNvPicPr>
          <p:nvPr/>
        </p:nvPicPr>
        <p:blipFill>
          <a:blip r:embed="rId3" cstate="print"/>
          <a:srcRect t="8271" r="55365" b="48828"/>
          <a:stretch>
            <a:fillRect/>
          </a:stretch>
        </p:blipFill>
        <p:spPr>
          <a:xfrm>
            <a:off x="617938" y="3429000"/>
            <a:ext cx="352887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Review and Apporve.bmp"/>
          <p:cNvPicPr>
            <a:picLocks noChangeAspect="1"/>
          </p:cNvPicPr>
          <p:nvPr/>
        </p:nvPicPr>
        <p:blipFill>
          <a:blip r:embed="rId4" cstate="print"/>
          <a:srcRect r="41745" b="52623"/>
          <a:stretch>
            <a:fillRect/>
          </a:stretch>
        </p:blipFill>
        <p:spPr>
          <a:xfrm>
            <a:off x="2071446" y="1600200"/>
            <a:ext cx="404481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eq for service screen.bmp"/>
          <p:cNvPicPr>
            <a:picLocks noChangeAspect="1"/>
          </p:cNvPicPr>
          <p:nvPr/>
        </p:nvPicPr>
        <p:blipFill>
          <a:blip r:embed="rId5" cstate="print"/>
          <a:srcRect r="16671" b="30556"/>
          <a:stretch>
            <a:fillRect/>
          </a:stretch>
        </p:blipFill>
        <p:spPr>
          <a:xfrm>
            <a:off x="4495800" y="3200400"/>
            <a:ext cx="4191000" cy="2831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dd Doc plus Srvc req.bmp"/>
          <p:cNvPicPr>
            <a:picLocks noChangeAspect="1"/>
          </p:cNvPicPr>
          <p:nvPr/>
        </p:nvPicPr>
        <p:blipFill>
          <a:blip r:embed="rId6" cstate="print"/>
          <a:srcRect r="45455" b="42593"/>
          <a:stretch>
            <a:fillRect/>
          </a:stretch>
        </p:blipFill>
        <p:spPr>
          <a:xfrm>
            <a:off x="5181599" y="1219200"/>
            <a:ext cx="3418381" cy="2621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Home Page Blan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9800" y="2029968"/>
            <a:ext cx="1295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>
                <a:latin typeface="Gill Sans MT"/>
              </a:rPr>
              <a:t>GREGGLEWIS</a:t>
            </a:r>
            <a:endParaRPr lang="en-US" sz="700" b="1" dirty="0">
              <a:latin typeface="Gill Sans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209800"/>
            <a:ext cx="114300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</a:rPr>
              <a:t>********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953000" y="2438400"/>
            <a:ext cx="762000" cy="22860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Home Page Landin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ame 3"/>
          <p:cNvSpPr/>
          <p:nvPr/>
        </p:nvSpPr>
        <p:spPr>
          <a:xfrm>
            <a:off x="182880" y="1752600"/>
            <a:ext cx="1798320" cy="228600"/>
          </a:xfrm>
          <a:prstGeom prst="frame">
            <a:avLst>
              <a:gd name="adj1" fmla="val 1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lect Court New C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3429000" y="2231136"/>
            <a:ext cx="457200" cy="15240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e-Filing Presentation Theme">
  <a:themeElements>
    <a:clrScheme name="COC Infographi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080"/>
      </a:accent1>
      <a:accent2>
        <a:srgbClr val="9B0302"/>
      </a:accent2>
      <a:accent3>
        <a:srgbClr val="E2E2E2"/>
      </a:accent3>
      <a:accent4>
        <a:srgbClr val="044413"/>
      </a:accent4>
      <a:accent5>
        <a:srgbClr val="116D57"/>
      </a:accent5>
      <a:accent6>
        <a:srgbClr val="0F713E"/>
      </a:accent6>
      <a:hlink>
        <a:srgbClr val="000000"/>
      </a:hlink>
      <a:folHlink>
        <a:srgbClr val="000000"/>
      </a:folHlink>
    </a:clrScheme>
    <a:fontScheme name="Custom 1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e-Filing Presentation Theme</Template>
  <TotalTime>1758</TotalTime>
  <Words>312</Words>
  <Application>Microsoft Office PowerPoint</Application>
  <PresentationFormat>On-screen Show (4:3)</PresentationFormat>
  <Paragraphs>62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e-Filing Presentation Theme</vt:lpstr>
      <vt:lpstr>Introduction to e-Filing in the Domestic Relations Division</vt:lpstr>
      <vt:lpstr>Welcome to e-Filing</vt:lpstr>
      <vt:lpstr>What to Expect From This Presentation</vt:lpstr>
      <vt:lpstr>What do you need to e-File?</vt:lpstr>
      <vt:lpstr>Online Resources &amp; Helpful Links</vt:lpstr>
      <vt:lpstr>How to: Filing a New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to: Filing to an Existing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To: Checking Notifications</vt:lpstr>
      <vt:lpstr>When YOU e-File…YOU are Notified!</vt:lpstr>
      <vt:lpstr>PowerPoint Presentation</vt:lpstr>
      <vt:lpstr>PowerPoint Presentation</vt:lpstr>
      <vt:lpstr>PowerPoint Presentation</vt:lpstr>
      <vt:lpstr>For More Information…</vt:lpstr>
      <vt:lpstr>This Presentation Was Produced by:</vt:lpstr>
    </vt:vector>
  </TitlesOfParts>
  <Company>Franklin County Data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e-Filing in the Domestic Relations Division</dc:title>
  <dc:creator>crkopech</dc:creator>
  <cp:lastModifiedBy>crkopech</cp:lastModifiedBy>
  <cp:revision>333</cp:revision>
  <dcterms:created xsi:type="dcterms:W3CDTF">2012-02-13T14:15:59Z</dcterms:created>
  <dcterms:modified xsi:type="dcterms:W3CDTF">2016-01-27T16:07:57Z</dcterms:modified>
</cp:coreProperties>
</file>