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1" r:id="rId3"/>
    <p:sldId id="323" r:id="rId4"/>
    <p:sldId id="259" r:id="rId5"/>
    <p:sldId id="260" r:id="rId6"/>
    <p:sldId id="269" r:id="rId7"/>
    <p:sldId id="267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311" r:id="rId34"/>
    <p:sldId id="322" r:id="rId35"/>
    <p:sldId id="312" r:id="rId36"/>
    <p:sldId id="306" r:id="rId37"/>
    <p:sldId id="307" r:id="rId38"/>
    <p:sldId id="308" r:id="rId39"/>
    <p:sldId id="309" r:id="rId40"/>
  </p:sldIdLst>
  <p:sldSz cx="9144000" cy="6858000" type="screen4x3"/>
  <p:notesSz cx="7026275" cy="9312275"/>
  <p:defaultTextStyle>
    <a:defPPr>
      <a:defRPr lang="en-US"/>
    </a:defPPr>
    <a:lvl1pPr marL="0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64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54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18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48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10" algn="l" defTabSz="91412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0" autoAdjust="0"/>
    <p:restoredTop sz="94994" autoAdjust="0"/>
  </p:normalViewPr>
  <p:slideViewPr>
    <p:cSldViewPr>
      <p:cViewPr>
        <p:scale>
          <a:sx n="80" d="100"/>
          <a:sy n="80" d="100"/>
        </p:scale>
        <p:origin x="-1182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9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84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2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71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2" indent="0">
              <a:buNone/>
              <a:defRPr sz="2000" b="1"/>
            </a:lvl2pPr>
            <a:lvl3pPr marL="914264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7" indent="0">
              <a:buNone/>
              <a:defRPr sz="1600" b="1"/>
            </a:lvl5pPr>
            <a:lvl6pPr marL="2285659" indent="0">
              <a:buNone/>
              <a:defRPr sz="1600" b="1"/>
            </a:lvl6pPr>
            <a:lvl7pPr marL="2742791" indent="0">
              <a:buNone/>
              <a:defRPr sz="1600" b="1"/>
            </a:lvl7pPr>
            <a:lvl8pPr marL="3199924" indent="0">
              <a:buNone/>
              <a:defRPr sz="1600" b="1"/>
            </a:lvl8pPr>
            <a:lvl9pPr marL="365705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2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0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37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2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7" indent="0">
              <a:buNone/>
              <a:defRPr sz="2000"/>
            </a:lvl5pPr>
            <a:lvl6pPr marL="2285659" indent="0">
              <a:buNone/>
              <a:defRPr sz="2000"/>
            </a:lvl6pPr>
            <a:lvl7pPr marL="2742791" indent="0">
              <a:buNone/>
              <a:defRPr sz="2000"/>
            </a:lvl7pPr>
            <a:lvl8pPr marL="3199924" indent="0">
              <a:buNone/>
              <a:defRPr sz="2000"/>
            </a:lvl8pPr>
            <a:lvl9pPr marL="36570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2" indent="0">
              <a:buNone/>
              <a:defRPr sz="1200"/>
            </a:lvl2pPr>
            <a:lvl3pPr marL="914264" indent="0">
              <a:buNone/>
              <a:defRPr sz="1000"/>
            </a:lvl3pPr>
            <a:lvl4pPr marL="1371396" indent="0">
              <a:buNone/>
              <a:defRPr sz="900"/>
            </a:lvl4pPr>
            <a:lvl5pPr marL="1828527" indent="0">
              <a:buNone/>
              <a:defRPr sz="900"/>
            </a:lvl5pPr>
            <a:lvl6pPr marL="2285659" indent="0">
              <a:buNone/>
              <a:defRPr sz="900"/>
            </a:lvl6pPr>
            <a:lvl7pPr marL="2742791" indent="0">
              <a:buNone/>
              <a:defRPr sz="900"/>
            </a:lvl7pPr>
            <a:lvl8pPr marL="3199924" indent="0">
              <a:buNone/>
              <a:defRPr sz="900"/>
            </a:lvl8pPr>
            <a:lvl9pPr marL="365705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9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A3AD-E2A7-4A96-B810-05E0D045105F}" type="datetimeFigureOut">
              <a:rPr lang="en-US" smtClean="0"/>
              <a:pPr/>
              <a:t>1/27/2016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012D-1F97-4EFD-9800-512772D76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7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26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9" indent="-342849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0" indent="-285708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5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8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90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1" indent="-228566" algn="l" defTabSz="91426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7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9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5r2H4A-e74LYj-DlCyTS-LCGHdd551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e-Filing</a:t>
            </a:r>
            <a:b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Juvenile Division</a:t>
            </a:r>
          </a:p>
        </p:txBody>
      </p:sp>
      <p:pic>
        <p:nvPicPr>
          <p:cNvPr id="10" name="Content Placeholder 9" descr="e-file domestic ct logo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55560" y="1752600"/>
            <a:ext cx="3834972" cy="433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63762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s emp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Mo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40"/>
            <a:ext cx="9146055" cy="685646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2321609"/>
            <a:ext cx="4950519" cy="1203686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05679" y="3766033"/>
            <a:ext cx="153109" cy="3851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n to Seal Doc 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2"/>
            <a:ext cx="9146054" cy="685645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20045537">
            <a:off x="1108672" y="6447186"/>
            <a:ext cx="423898" cy="122806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6" name="Donut 5"/>
          <p:cNvSpPr/>
          <p:nvPr/>
        </p:nvSpPr>
        <p:spPr>
          <a:xfrm>
            <a:off x="300093" y="4211938"/>
            <a:ext cx="306218" cy="288885"/>
          </a:xfrm>
          <a:prstGeom prst="donut">
            <a:avLst>
              <a:gd name="adj" fmla="val 1071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n ad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3910474"/>
            <a:ext cx="7859587" cy="433327"/>
          </a:xfrm>
          <a:prstGeom prst="frame">
            <a:avLst>
              <a:gd name="adj1" fmla="val 90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pload Or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4" y="0"/>
            <a:ext cx="9146055" cy="685646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2321610"/>
            <a:ext cx="6022281" cy="1299981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05678" y="3879660"/>
            <a:ext cx="153110" cy="415994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5" name="Frame 4"/>
          <p:cNvSpPr/>
          <p:nvPr/>
        </p:nvSpPr>
        <p:spPr>
          <a:xfrm>
            <a:off x="1050498" y="3091969"/>
            <a:ext cx="2653887" cy="28888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der ad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4" y="0"/>
            <a:ext cx="9146055" cy="685646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4151211"/>
            <a:ext cx="7859587" cy="192590"/>
          </a:xfrm>
          <a:prstGeom prst="frame">
            <a:avLst>
              <a:gd name="adj1" fmla="val 90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31844" y="2321609"/>
            <a:ext cx="6022281" cy="1203686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305678" y="3766033"/>
            <a:ext cx="153110" cy="3851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Screen T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5643762" y="3429000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Top Filled 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3916" y="3573442"/>
            <a:ext cx="3572540" cy="481474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233916" y="4873423"/>
            <a:ext cx="357254" cy="337032"/>
          </a:xfrm>
          <a:prstGeom prst="donut">
            <a:avLst>
              <a:gd name="adj" fmla="val 126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194020" y="5547487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vice Bottom Fille 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20095045">
            <a:off x="1211996" y="5498289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5" name="Donut 4"/>
          <p:cNvSpPr/>
          <p:nvPr/>
        </p:nvSpPr>
        <p:spPr>
          <a:xfrm>
            <a:off x="324591" y="3429000"/>
            <a:ext cx="357254" cy="337032"/>
          </a:xfrm>
          <a:prstGeom prst="donut">
            <a:avLst>
              <a:gd name="adj" fmla="val 126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Ad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3910474"/>
            <a:ext cx="7859587" cy="770359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1261552">
            <a:off x="1826517" y="4954989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e-Filing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We hope this guide will assist you in becoming familiar with our County’s e-Filing system.  Please </a:t>
            </a:r>
            <a:r>
              <a:rPr lang="en-US" sz="2800" b="1" i="1" dirty="0"/>
              <a:t>view this presentation as a slide show</a:t>
            </a:r>
            <a:r>
              <a:rPr lang="en-US" sz="2800" dirty="0"/>
              <a:t> to get the best user experience.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For information regarding registering for an account, navigating our home page, you can watch our “</a:t>
            </a:r>
            <a:r>
              <a:rPr lang="en-US" sz="2800" b="1" dirty="0"/>
              <a:t>Introduction to e-Filing</a:t>
            </a:r>
            <a:r>
              <a:rPr lang="en-US" sz="2800" dirty="0"/>
              <a:t>” video series here: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Clerk's e-Filing Videos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079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ro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523242">
            <a:off x="3052085" y="3066335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33916" y="3380853"/>
            <a:ext cx="4389120" cy="818506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82880" y="4343801"/>
            <a:ext cx="4440156" cy="914801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1152569" y="2803084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729601">
            <a:off x="3148275" y="5654612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1729601">
            <a:off x="953715" y="3370023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42"/>
            <a:ext cx="9146055" cy="685645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2881" y="3766032"/>
            <a:ext cx="6736789" cy="529622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7907" y="1310514"/>
            <a:ext cx="2703368" cy="313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0646" y="152467"/>
            <a:ext cx="8382709" cy="990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 to Existing Cases</a:t>
            </a:r>
            <a:b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Motions &amp; Hearings</a:t>
            </a:r>
          </a:p>
        </p:txBody>
      </p:sp>
      <p:pic>
        <p:nvPicPr>
          <p:cNvPr id="8" name="Picture 7" descr="Company Drop Down Registrati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948" y="3352803"/>
            <a:ext cx="4365301" cy="3272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in Page Blank.bmp"/>
          <p:cNvPicPr>
            <a:picLocks noChangeAspect="1"/>
          </p:cNvPicPr>
          <p:nvPr/>
        </p:nvPicPr>
        <p:blipFill>
          <a:blip r:embed="rId4" cstate="print"/>
          <a:srcRect r="24463" b="29292"/>
          <a:stretch>
            <a:fillRect/>
          </a:stretch>
        </p:blipFill>
        <p:spPr>
          <a:xfrm>
            <a:off x="1050497" y="1358660"/>
            <a:ext cx="4459770" cy="3129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elect Company Registration.bmp"/>
          <p:cNvPicPr>
            <a:picLocks noChangeAspect="1"/>
          </p:cNvPicPr>
          <p:nvPr/>
        </p:nvPicPr>
        <p:blipFill>
          <a:blip r:embed="rId5" cstate="print"/>
          <a:srcRect r="32268" b="28543"/>
          <a:stretch>
            <a:fillRect/>
          </a:stretch>
        </p:blipFill>
        <p:spPr>
          <a:xfrm>
            <a:off x="4163711" y="2995674"/>
            <a:ext cx="4210847" cy="3330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Docs emp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81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tion Ad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0"/>
            <a:ext cx="9148110" cy="6858000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2321609"/>
            <a:ext cx="4950519" cy="1203686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305678" y="3766033"/>
            <a:ext cx="153110" cy="3851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spo Motion Doc For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09" cy="685799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2989875" y="2995673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20226153">
            <a:off x="1162249" y="6405822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7" name="Donut 6"/>
          <p:cNvSpPr/>
          <p:nvPr/>
        </p:nvSpPr>
        <p:spPr>
          <a:xfrm>
            <a:off x="284953" y="4151211"/>
            <a:ext cx="357254" cy="337032"/>
          </a:xfrm>
          <a:prstGeom prst="donut">
            <a:avLst>
              <a:gd name="adj" fmla="val 1263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d hear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4" y="1"/>
            <a:ext cx="9146054" cy="6856459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82880" y="3958622"/>
            <a:ext cx="7706478" cy="192590"/>
          </a:xfrm>
          <a:prstGeom prst="frame">
            <a:avLst>
              <a:gd name="adj1" fmla="val 90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131844" y="2321609"/>
            <a:ext cx="6022281" cy="1203686"/>
          </a:xfrm>
          <a:prstGeom prst="frame">
            <a:avLst>
              <a:gd name="adj1" fmla="val 425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1305678" y="3766033"/>
            <a:ext cx="153110" cy="3851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ring 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6919669" y="4391949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aring Filled 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2"/>
            <a:ext cx="9146054" cy="685645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2881" y="2610495"/>
            <a:ext cx="2041451" cy="1637013"/>
          </a:xfrm>
          <a:prstGeom prst="frame">
            <a:avLst>
              <a:gd name="adj1" fmla="val 3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233916" y="4488243"/>
            <a:ext cx="2143524" cy="529622"/>
          </a:xfrm>
          <a:prstGeom prst="frame">
            <a:avLst>
              <a:gd name="adj1" fmla="val 3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33916" y="5066013"/>
            <a:ext cx="4389120" cy="770359"/>
          </a:xfrm>
          <a:prstGeom prst="frame">
            <a:avLst>
              <a:gd name="adj1" fmla="val 30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2089260">
            <a:off x="1048517" y="6442379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 Expect From This Presentation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676400"/>
            <a:ext cx="8070466" cy="4068764"/>
          </a:xfrm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</a:pPr>
            <a:r>
              <a:rPr lang="en-US" sz="2100" dirty="0"/>
              <a:t>What technology </a:t>
            </a:r>
            <a:r>
              <a:rPr lang="en-US" sz="2100" b="1" i="1" dirty="0"/>
              <a:t>you</a:t>
            </a:r>
            <a:r>
              <a:rPr lang="en-US" sz="2100" dirty="0"/>
              <a:t> need to e-File in the Juvenile Division</a:t>
            </a:r>
          </a:p>
          <a:p>
            <a:pPr>
              <a:lnSpc>
                <a:spcPct val="170000"/>
              </a:lnSpc>
            </a:pPr>
            <a:r>
              <a:rPr lang="en-US" sz="2100" dirty="0"/>
              <a:t>Online resources and helpful links</a:t>
            </a:r>
          </a:p>
          <a:p>
            <a:pPr>
              <a:lnSpc>
                <a:spcPct val="170000"/>
              </a:lnSpc>
            </a:pPr>
            <a:r>
              <a:rPr lang="en-US" sz="2100" dirty="0"/>
              <a:t>How to:</a:t>
            </a:r>
          </a:p>
          <a:p>
            <a:pPr lvl="1">
              <a:lnSpc>
                <a:spcPct val="170000"/>
              </a:lnSpc>
            </a:pPr>
            <a:r>
              <a:rPr lang="en-US" sz="1800" dirty="0"/>
              <a:t>File to an existing Juvenile Case: Orders and Service</a:t>
            </a:r>
          </a:p>
          <a:p>
            <a:pPr lvl="1">
              <a:lnSpc>
                <a:spcPct val="170000"/>
              </a:lnSpc>
            </a:pPr>
            <a:r>
              <a:rPr lang="en-US" sz="1800" dirty="0"/>
              <a:t>File to an existing Juvenile Case: Motions and Hearings</a:t>
            </a:r>
          </a:p>
          <a:p>
            <a:pPr lvl="1">
              <a:lnSpc>
                <a:spcPct val="170000"/>
              </a:lnSpc>
            </a:pPr>
            <a:r>
              <a:rPr lang="en-US" sz="1800" dirty="0"/>
              <a:t>Check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429125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l Add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31844" y="3910475"/>
            <a:ext cx="7859587" cy="625917"/>
          </a:xfrm>
          <a:prstGeom prst="frame">
            <a:avLst>
              <a:gd name="adj1" fmla="val 44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2089260">
            <a:off x="1763025" y="4853514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view and Ap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10534"/>
            <a:ext cx="9148110" cy="6857999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 rot="2089260">
            <a:off x="3089969" y="5575725"/>
            <a:ext cx="510363" cy="144442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233917" y="3380853"/>
            <a:ext cx="4644301" cy="818506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ing Submit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540"/>
            <a:ext cx="9146055" cy="6856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To: Checking Notifications</a:t>
            </a:r>
          </a:p>
        </p:txBody>
      </p:sp>
      <p:pic>
        <p:nvPicPr>
          <p:cNvPr id="6" name="Picture 5" descr="Ntc Elec File.bmp"/>
          <p:cNvPicPr>
            <a:picLocks noChangeAspect="1"/>
          </p:cNvPicPr>
          <p:nvPr/>
        </p:nvPicPr>
        <p:blipFill>
          <a:blip r:embed="rId2" cstate="print"/>
          <a:srcRect r="27955"/>
          <a:stretch>
            <a:fillRect/>
          </a:stretch>
        </p:blipFill>
        <p:spPr>
          <a:xfrm>
            <a:off x="4878218" y="2514199"/>
            <a:ext cx="3503981" cy="3659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Notifications Landing Page.bmp"/>
          <p:cNvPicPr>
            <a:picLocks noChangeAspect="1"/>
          </p:cNvPicPr>
          <p:nvPr/>
        </p:nvPicPr>
        <p:blipFill>
          <a:blip r:embed="rId3" cstate="print"/>
          <a:srcRect r="38830" b="8874"/>
          <a:stretch>
            <a:fillRect/>
          </a:stretch>
        </p:blipFill>
        <p:spPr>
          <a:xfrm>
            <a:off x="838199" y="1551250"/>
            <a:ext cx="3448986" cy="3851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2" y="2072892"/>
            <a:ext cx="2277629" cy="2644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When YOU e-File…YOU are Notified!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b="1" dirty="0" smtClean="0"/>
              <a:t>Via email…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96" y="4354513"/>
            <a:ext cx="1654004" cy="120173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27330"/>
            <a:ext cx="1828800" cy="17242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29" name="TextBox 7"/>
          <p:cNvSpPr txBox="1">
            <a:spLocks noChangeArrowheads="1"/>
          </p:cNvSpPr>
          <p:nvPr/>
        </p:nvSpPr>
        <p:spPr bwMode="auto">
          <a:xfrm>
            <a:off x="6324600" y="2743201"/>
            <a:ext cx="2743200" cy="52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3" rIns="91426" bIns="45713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…And our system</a:t>
            </a:r>
          </a:p>
        </p:txBody>
      </p:sp>
      <p:pic>
        <p:nvPicPr>
          <p:cNvPr id="1026" name="Picture 2" descr="C:\Documents and Settings\crkopech\My Documents\CRKopech\Work\Operations\e-File Presentation\efile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988" y="3352801"/>
            <a:ext cx="2589212" cy="2041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80" y="4146211"/>
            <a:ext cx="1409700" cy="14097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Apple Mail Log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81585" y="2244047"/>
            <a:ext cx="1901825" cy="19018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Home Page Landing.bmp"/>
          <p:cNvPicPr>
            <a:picLocks noChangeAspect="1"/>
          </p:cNvPicPr>
          <p:nvPr/>
        </p:nvPicPr>
        <p:blipFill>
          <a:blip r:embed="rId7" cstate="print"/>
          <a:srcRect l="1754" t="45556" r="67554" b="50000"/>
          <a:stretch>
            <a:fillRect/>
          </a:stretch>
        </p:blipFill>
        <p:spPr>
          <a:xfrm>
            <a:off x="5505450" y="5638800"/>
            <a:ext cx="3333750" cy="38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391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secutor Home Pag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4" y="1"/>
            <a:ext cx="9146055" cy="675840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2880" y="2706789"/>
            <a:ext cx="2909068" cy="240737"/>
          </a:xfrm>
          <a:prstGeom prst="frame">
            <a:avLst>
              <a:gd name="adj1" fmla="val 366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tificatio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1"/>
            <a:ext cx="9144000" cy="6854918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233916" y="2851231"/>
            <a:ext cx="8763000" cy="533400"/>
          </a:xfrm>
          <a:prstGeom prst="frame">
            <a:avLst>
              <a:gd name="adj1" fmla="val 557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F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78" y="2"/>
            <a:ext cx="9115246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45720" y="4648200"/>
            <a:ext cx="4983480" cy="838200"/>
          </a:xfrm>
          <a:prstGeom prst="frame">
            <a:avLst>
              <a:gd name="adj1" fmla="val 38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0895" y="1218733"/>
            <a:ext cx="8122211" cy="4800700"/>
          </a:xfrm>
        </p:spPr>
        <p:txBody>
          <a:bodyPr anchor="ctr">
            <a:normAutofit fontScale="77500" lnSpcReduction="20000"/>
          </a:bodyPr>
          <a:lstStyle/>
          <a:p>
            <a:pPr>
              <a:buNone/>
              <a:defRPr/>
            </a:pPr>
            <a:endParaRPr lang="en-US" sz="3600" b="1" dirty="0"/>
          </a:p>
          <a:p>
            <a:pPr>
              <a:buNone/>
              <a:defRPr/>
            </a:pPr>
            <a:r>
              <a:rPr lang="en-US" sz="3600" b="1" dirty="0"/>
              <a:t>Online Help Through the System</a:t>
            </a:r>
          </a:p>
          <a:p>
            <a:pPr>
              <a:buNone/>
              <a:defRPr/>
            </a:pPr>
            <a:r>
              <a:rPr lang="en-US" sz="3600" b="1" dirty="0"/>
              <a:t>	</a:t>
            </a:r>
            <a:r>
              <a:rPr lang="en-US" sz="2800" u="sng" dirty="0">
                <a:solidFill>
                  <a:srgbClr val="0000FF"/>
                </a:solidFill>
              </a:rPr>
              <a:t>https://efiling.franklincountyohio.gov/onlineHelp/fiDefault.htm</a:t>
            </a:r>
            <a:endParaRPr lang="en-US" sz="2800" dirty="0"/>
          </a:p>
          <a:p>
            <a:pPr marL="274238" indent="-274238">
              <a:buNone/>
              <a:defRPr/>
            </a:pPr>
            <a:endParaRPr lang="en-US" sz="3600" b="1" dirty="0"/>
          </a:p>
          <a:p>
            <a:pPr marL="274238" indent="-274238">
              <a:buNone/>
              <a:defRPr/>
            </a:pPr>
            <a:r>
              <a:rPr lang="en-US" sz="3600" b="1" dirty="0"/>
              <a:t>Clerk of Courts YouTube Channel</a:t>
            </a:r>
          </a:p>
          <a:p>
            <a:pPr marL="274238" indent="-274238">
              <a:buNone/>
              <a:defRPr/>
            </a:pPr>
            <a:r>
              <a:rPr lang="en-US" sz="3600" b="1" dirty="0">
                <a:solidFill>
                  <a:srgbClr val="0000FF"/>
                </a:solidFill>
              </a:rPr>
              <a:t>	</a:t>
            </a:r>
            <a:r>
              <a:rPr lang="en-US" sz="3300" u="sng" dirty="0">
                <a:solidFill>
                  <a:srgbClr val="0000FF"/>
                </a:solidFill>
              </a:rPr>
              <a:t>Youtube.com/clerkfranklincounty</a:t>
            </a:r>
          </a:p>
          <a:p>
            <a:pPr marL="548476" lvl="1" indent="-274238">
              <a:buNone/>
              <a:defRPr/>
            </a:pPr>
            <a:endParaRPr lang="en-US" sz="3300" u="sng" dirty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en-US" sz="3600" b="1" dirty="0"/>
              <a:t>For Procedural &amp; Technical Issues</a:t>
            </a:r>
          </a:p>
          <a:p>
            <a:pPr>
              <a:buNone/>
              <a:defRPr/>
            </a:pPr>
            <a:r>
              <a:rPr lang="en-US" sz="3600" b="1" dirty="0"/>
              <a:t>	</a:t>
            </a:r>
            <a:r>
              <a:rPr lang="en-US" sz="3300" dirty="0"/>
              <a:t>Juvenile Division Number:</a:t>
            </a:r>
          </a:p>
          <a:p>
            <a:pPr>
              <a:buNone/>
              <a:defRPr/>
            </a:pPr>
            <a:r>
              <a:rPr lang="en-US" sz="3300" dirty="0"/>
              <a:t>	614.525.4411</a:t>
            </a:r>
          </a:p>
          <a:p>
            <a:pPr>
              <a:buNone/>
              <a:defRPr/>
            </a:pPr>
            <a:r>
              <a:rPr lang="en-US" sz="3300" dirty="0"/>
              <a:t>	</a:t>
            </a:r>
            <a:r>
              <a:rPr lang="en-US" sz="3600" i="1" dirty="0"/>
              <a:t>*Available Monday-Friday, 8am-5pm*</a:t>
            </a:r>
          </a:p>
          <a:p>
            <a:pPr marL="548476" lvl="1" indent="-274238">
              <a:buNone/>
              <a:defRPr/>
            </a:pPr>
            <a:endParaRPr lang="en-US" sz="33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1930" y="6394452"/>
            <a:ext cx="6440141" cy="461665"/>
          </a:xfrm>
          <a:prstGeom prst="rect">
            <a:avLst/>
          </a:prstGeom>
          <a:noFill/>
        </p:spPr>
        <p:txBody>
          <a:bodyPr wrap="square" lIns="91413" tIns="45706" rIns="91413" bIns="45706">
            <a:spAutoFit/>
          </a:bodyPr>
          <a:lstStyle/>
          <a:p>
            <a:pPr marL="0" lvl="1" algn="ctr">
              <a:defRPr/>
            </a:pPr>
            <a:r>
              <a:rPr lang="en-US" sz="2400" u="sng" dirty="0">
                <a:latin typeface="Calibri" pitchFamily="34" charset="0"/>
              </a:rPr>
              <a:t>http://clerk.franklincountyohio.gov/e-File.cfm</a:t>
            </a:r>
            <a:endParaRPr lang="en-US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Presentation Was Produced by: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975229"/>
            <a:ext cx="4041775" cy="3812995"/>
          </a:xfrm>
          <a:ln w="38100" cap="sq"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25109" y="2990999"/>
            <a:ext cx="4184975" cy="1781455"/>
          </a:xfr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buNone/>
              <a:defRPr/>
            </a:pPr>
            <a:r>
              <a:rPr lang="en-US" sz="1600" b="1" dirty="0"/>
              <a:t>Franklin County Clerk of Courts</a:t>
            </a:r>
          </a:p>
          <a:p>
            <a:pPr algn="ctr">
              <a:buNone/>
              <a:defRPr/>
            </a:pPr>
            <a:r>
              <a:rPr lang="en-US" sz="1600" b="1" dirty="0"/>
              <a:t>Communications and Operations Staff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pute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3969" y="2132169"/>
            <a:ext cx="3777294" cy="20697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need to e-File?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Computer with Internet browsing capabilities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Scanner</a:t>
            </a:r>
          </a:p>
          <a:p>
            <a:endParaRPr lang="en-US" dirty="0" smtClean="0"/>
          </a:p>
          <a:p>
            <a:r>
              <a:rPr lang="en-US" dirty="0" smtClean="0"/>
              <a:t>Ability to create .PDF files</a:t>
            </a:r>
          </a:p>
          <a:p>
            <a:pPr lvl="1"/>
            <a:r>
              <a:rPr lang="en-US" sz="2200" dirty="0"/>
              <a:t>Recommended setting: 300 DPI</a:t>
            </a:r>
          </a:p>
          <a:p>
            <a:endParaRPr lang="en-US" dirty="0" smtClean="0"/>
          </a:p>
          <a:p>
            <a:r>
              <a:rPr lang="en-US" dirty="0" smtClean="0"/>
              <a:t>Word Processer capable of exporting to MS Word 97-2003 format or later</a:t>
            </a:r>
          </a:p>
          <a:p>
            <a:pPr lvl="1"/>
            <a:r>
              <a:rPr lang="en-US" sz="2200" dirty="0"/>
              <a:t>The system will only accept .DOC or .DOCX</a:t>
            </a:r>
          </a:p>
          <a:p>
            <a:pPr lvl="1"/>
            <a:r>
              <a:rPr lang="en-US" sz="2200" dirty="0"/>
              <a:t>Other documents types (e.g.  Corel Word Perfect or Apple Pages) must be re-formatted to .DOC or .DOCX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Resources &amp; Helpful Links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Adobe Acrobat: </a:t>
            </a:r>
          </a:p>
          <a:p>
            <a:pPr lvl="1"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http://www.adobe.com/products/acrobat.html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Adobe Acrobat is the recommended software for creating .PDF files.</a:t>
            </a:r>
          </a:p>
          <a:p>
            <a:pPr>
              <a:buNone/>
            </a:pPr>
            <a:endParaRPr lang="en-US" sz="2400" b="1" dirty="0"/>
          </a:p>
          <a:p>
            <a:r>
              <a:rPr lang="en-US" sz="2400" b="1" dirty="0"/>
              <a:t>PDF Conversion Plug-In for Microsoft Office 2007: </a:t>
            </a:r>
            <a:r>
              <a:rPr lang="en-US" sz="1600" u="sng" dirty="0">
                <a:solidFill>
                  <a:srgbClr val="0000FF"/>
                </a:solidFill>
              </a:rPr>
              <a:t>http://www.microsoft.com/download/en/details.aspx?id=7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This plug-in will give you the ability to save your files in .PDF format if you are running Office 2007.</a:t>
            </a:r>
          </a:p>
          <a:p>
            <a:pPr>
              <a:buNone/>
            </a:pPr>
            <a:endParaRPr lang="en-US" sz="1600" b="1" dirty="0"/>
          </a:p>
          <a:p>
            <a:r>
              <a:rPr lang="en-US" sz="2400" b="1" dirty="0"/>
              <a:t>Corel WordPerfect: </a:t>
            </a:r>
          </a:p>
          <a:p>
            <a:pPr lvl="1">
              <a:buNone/>
            </a:pPr>
            <a:r>
              <a:rPr lang="en-US" sz="1600" u="sng" dirty="0">
                <a:solidFill>
                  <a:srgbClr val="0000FF"/>
                </a:solidFill>
              </a:rPr>
              <a:t>http://apps.corel.com/lp/wpo/</a:t>
            </a:r>
            <a:endParaRPr lang="en-US" sz="1600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sz="1800" dirty="0"/>
              <a:t>Corel WordPerfect will allow you to convert your files to .DOC or .PDF.  </a:t>
            </a:r>
          </a:p>
          <a:p>
            <a:pPr>
              <a:buNone/>
            </a:pPr>
            <a:r>
              <a:rPr lang="en-US" sz="1800" dirty="0"/>
              <a:t>Newer versions will also allow you to convert your files to .DOCX.</a:t>
            </a:r>
          </a:p>
          <a:p>
            <a:pPr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efile 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193" y="1322619"/>
            <a:ext cx="2703368" cy="3138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0646" y="152467"/>
            <a:ext cx="8382709" cy="9900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Filing to Existing Cases</a:t>
            </a:r>
            <a:b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Orders &amp; Service</a:t>
            </a:r>
          </a:p>
        </p:txBody>
      </p:sp>
      <p:pic>
        <p:nvPicPr>
          <p:cNvPr id="8" name="Picture 7" descr="Company Drop Down Registration.bmp"/>
          <p:cNvPicPr>
            <a:picLocks noChangeAspect="1"/>
          </p:cNvPicPr>
          <p:nvPr/>
        </p:nvPicPr>
        <p:blipFill>
          <a:blip r:embed="rId3" cstate="print"/>
          <a:srcRect t="47938" r="33723"/>
          <a:stretch>
            <a:fillRect/>
          </a:stretch>
        </p:blipFill>
        <p:spPr>
          <a:xfrm>
            <a:off x="453946" y="3766032"/>
            <a:ext cx="4855448" cy="2859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in Page Blan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9030" y="1295400"/>
            <a:ext cx="4269118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elect Company Registration.bmp"/>
          <p:cNvPicPr>
            <a:picLocks noChangeAspect="1"/>
          </p:cNvPicPr>
          <p:nvPr/>
        </p:nvPicPr>
        <p:blipFill>
          <a:blip r:embed="rId5" cstate="print"/>
          <a:srcRect r="31025" b="36362"/>
          <a:stretch>
            <a:fillRect/>
          </a:stretch>
        </p:blipFill>
        <p:spPr>
          <a:xfrm>
            <a:off x="4648202" y="3299233"/>
            <a:ext cx="4225103" cy="292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in 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4" y="0"/>
            <a:ext cx="9146055" cy="685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05162" y="2129019"/>
            <a:ext cx="1275907" cy="244943"/>
          </a:xfrm>
          <a:prstGeom prst="rect">
            <a:avLst/>
          </a:prstGeom>
          <a:noFill/>
        </p:spPr>
        <p:txBody>
          <a:bodyPr wrap="square" lIns="59692" tIns="29847" rIns="59692" bIns="29847" rtlCol="0">
            <a:spAutoFit/>
          </a:bodyPr>
          <a:lstStyle/>
          <a:p>
            <a:r>
              <a:rPr lang="en-US" sz="1200" b="1" dirty="0"/>
              <a:t>ACOLEARY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5162" y="2328041"/>
            <a:ext cx="1326943" cy="337284"/>
          </a:xfrm>
          <a:prstGeom prst="rect">
            <a:avLst/>
          </a:prstGeom>
          <a:noFill/>
        </p:spPr>
        <p:txBody>
          <a:bodyPr wrap="square" lIns="59692" tIns="29847" rIns="59692" bIns="29847" rtlCol="0">
            <a:spAutoFit/>
          </a:bodyPr>
          <a:lstStyle/>
          <a:p>
            <a:r>
              <a:rPr lang="en-US" dirty="0" smtClean="0"/>
              <a:t>********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5439617" y="2610494"/>
            <a:ext cx="510363" cy="14444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me 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6154125" y="1310514"/>
            <a:ext cx="1837306" cy="433327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31844" y="2032725"/>
            <a:ext cx="3317358" cy="28888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isting Cas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5" y="2"/>
            <a:ext cx="9148110" cy="6857999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182880" y="2380409"/>
            <a:ext cx="7298188" cy="337032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7991431" y="2706790"/>
            <a:ext cx="153109" cy="385179"/>
          </a:xfrm>
          <a:prstGeom prst="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59692" tIns="29847" rIns="59692" bIns="29847"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C Infographi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4080"/>
      </a:accent1>
      <a:accent2>
        <a:srgbClr val="9B0302"/>
      </a:accent2>
      <a:accent3>
        <a:srgbClr val="E2E2E2"/>
      </a:accent3>
      <a:accent4>
        <a:srgbClr val="044413"/>
      </a:accent4>
      <a:accent5>
        <a:srgbClr val="116D57"/>
      </a:accent5>
      <a:accent6>
        <a:srgbClr val="0F713E"/>
      </a:accent6>
      <a:hlink>
        <a:srgbClr val="000000"/>
      </a:hlink>
      <a:folHlink>
        <a:srgbClr val="000000"/>
      </a:folHlink>
    </a:clrScheme>
    <a:fontScheme name="Custom 1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313</Words>
  <Application>Microsoft Office PowerPoint</Application>
  <PresentationFormat>On-screen Show (4:3)</PresentationFormat>
  <Paragraphs>61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Introduction e-Filing Juvenile Division</vt:lpstr>
      <vt:lpstr>Welcome to e-Filing</vt:lpstr>
      <vt:lpstr>What to Expect From This Presentation</vt:lpstr>
      <vt:lpstr>What do you need to e-File?</vt:lpstr>
      <vt:lpstr>Online Resources &amp; Helpful Links</vt:lpstr>
      <vt:lpstr>Filing to Existing Cases Proposed Orders &amp;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Filing to Existing Cases Motions &amp; Hearings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To: Checking Notifications</vt:lpstr>
      <vt:lpstr>When YOU e-File…YOU are Notified!</vt:lpstr>
      <vt:lpstr>PowerPoint Presentation</vt:lpstr>
      <vt:lpstr>PowerPoint Presentation</vt:lpstr>
      <vt:lpstr>PowerPoint Presentation</vt:lpstr>
      <vt:lpstr>For More Information…</vt:lpstr>
      <vt:lpstr>This Presentation Was Produced by:</vt:lpstr>
    </vt:vector>
  </TitlesOfParts>
  <Company>COC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e-Filing in the Juvenile Division Pilot/Internal Training</dc:title>
  <dc:creator>crkopech</dc:creator>
  <cp:lastModifiedBy>crkopech</cp:lastModifiedBy>
  <cp:revision>88</cp:revision>
  <dcterms:created xsi:type="dcterms:W3CDTF">2012-10-29T14:36:30Z</dcterms:created>
  <dcterms:modified xsi:type="dcterms:W3CDTF">2016-01-27T16:06:31Z</dcterms:modified>
</cp:coreProperties>
</file>