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2" r:id="rId3"/>
    <p:sldId id="258" r:id="rId4"/>
    <p:sldId id="260" r:id="rId5"/>
    <p:sldId id="261" r:id="rId6"/>
    <p:sldId id="299" r:id="rId7"/>
    <p:sldId id="30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01" r:id="rId19"/>
    <p:sldId id="302" r:id="rId20"/>
    <p:sldId id="313" r:id="rId21"/>
    <p:sldId id="314" r:id="rId22"/>
    <p:sldId id="315" r:id="rId23"/>
    <p:sldId id="316" r:id="rId24"/>
    <p:sldId id="317" r:id="rId25"/>
    <p:sldId id="318" r:id="rId26"/>
    <p:sldId id="321" r:id="rId27"/>
    <p:sldId id="333" r:id="rId28"/>
    <p:sldId id="323" r:id="rId29"/>
    <p:sldId id="324" r:id="rId30"/>
    <p:sldId id="325" r:id="rId31"/>
    <p:sldId id="334" r:id="rId32"/>
    <p:sldId id="329" r:id="rId33"/>
    <p:sldId id="335" r:id="rId34"/>
  </p:sldIdLst>
  <p:sldSz cx="8686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78" y="-702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1" y="2130426"/>
            <a:ext cx="73837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886201"/>
            <a:ext cx="60807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D0F18-40AC-46F7-B88F-BD77B7C1E33F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ED99B-CFA7-4EDD-86BC-1627FC795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617AA-5697-4B5C-A32C-B8AC093AE3DB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485E2-F7C5-4D44-BC77-39772594D1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74639"/>
            <a:ext cx="195453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74639"/>
            <a:ext cx="57188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C1614-95BE-4445-B05C-6F04523D7A84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C0C88-042E-4968-8E7F-06B01DB466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A75B-4EBE-4FC8-9681-48BCDA32E1FB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5D6AA-8FF7-4AE4-8255-556925AF1E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4406901"/>
            <a:ext cx="738378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906713"/>
            <a:ext cx="73837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764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205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646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087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528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DB3B9-9D77-4C0C-BB11-D791FFB967F6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9E5E7-E453-4F52-9FC0-E8302ED503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600201"/>
            <a:ext cx="383667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600201"/>
            <a:ext cx="383667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B464F-FC5B-429F-BE7F-5A0894146547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37C65-7EA7-4E7A-A551-698F4CC3A9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535113"/>
            <a:ext cx="383817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09" indent="0">
              <a:buNone/>
              <a:defRPr sz="2000" b="1"/>
            </a:lvl2pPr>
            <a:lvl3pPr marL="888218" indent="0">
              <a:buNone/>
              <a:defRPr sz="1800" b="1"/>
            </a:lvl3pPr>
            <a:lvl4pPr marL="1332327" indent="0">
              <a:buNone/>
              <a:defRPr sz="1600" b="1"/>
            </a:lvl4pPr>
            <a:lvl5pPr marL="1776436" indent="0">
              <a:buNone/>
              <a:defRPr sz="1600" b="1"/>
            </a:lvl5pPr>
            <a:lvl6pPr marL="2220545" indent="0">
              <a:buNone/>
              <a:defRPr sz="1600" b="1"/>
            </a:lvl6pPr>
            <a:lvl7pPr marL="2664654" indent="0">
              <a:buNone/>
              <a:defRPr sz="1600" b="1"/>
            </a:lvl7pPr>
            <a:lvl8pPr marL="3108763" indent="0">
              <a:buNone/>
              <a:defRPr sz="1600" b="1"/>
            </a:lvl8pPr>
            <a:lvl9pPr marL="35528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174875"/>
            <a:ext cx="3838179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5" y="1535113"/>
            <a:ext cx="383968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09" indent="0">
              <a:buNone/>
              <a:defRPr sz="2000" b="1"/>
            </a:lvl2pPr>
            <a:lvl3pPr marL="888218" indent="0">
              <a:buNone/>
              <a:defRPr sz="1800" b="1"/>
            </a:lvl3pPr>
            <a:lvl4pPr marL="1332327" indent="0">
              <a:buNone/>
              <a:defRPr sz="1600" b="1"/>
            </a:lvl4pPr>
            <a:lvl5pPr marL="1776436" indent="0">
              <a:buNone/>
              <a:defRPr sz="1600" b="1"/>
            </a:lvl5pPr>
            <a:lvl6pPr marL="2220545" indent="0">
              <a:buNone/>
              <a:defRPr sz="1600" b="1"/>
            </a:lvl6pPr>
            <a:lvl7pPr marL="2664654" indent="0">
              <a:buNone/>
              <a:defRPr sz="1600" b="1"/>
            </a:lvl7pPr>
            <a:lvl8pPr marL="3108763" indent="0">
              <a:buNone/>
              <a:defRPr sz="1600" b="1"/>
            </a:lvl8pPr>
            <a:lvl9pPr marL="35528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5" y="2174875"/>
            <a:ext cx="383968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5E2BF-8DE5-426C-8538-D5E05BBAF4C1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5D19-7D2C-470B-8F0D-07A0E028D0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2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0A679-B38D-4053-857B-AD2062666B2F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1216A-B5AE-4664-B174-A6F41B1FF0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2B518-E84E-476E-9A76-CB9706FADEEC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D78D8-68CB-4FB9-A9C6-DA77CE4721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73050"/>
            <a:ext cx="28578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73051"/>
            <a:ext cx="4856163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435101"/>
            <a:ext cx="2857897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4109" indent="0">
              <a:buNone/>
              <a:defRPr sz="1100"/>
            </a:lvl2pPr>
            <a:lvl3pPr marL="888218" indent="0">
              <a:buNone/>
              <a:defRPr sz="1000"/>
            </a:lvl3pPr>
            <a:lvl4pPr marL="1332327" indent="0">
              <a:buNone/>
              <a:defRPr sz="900"/>
            </a:lvl4pPr>
            <a:lvl5pPr marL="1776436" indent="0">
              <a:buNone/>
              <a:defRPr sz="900"/>
            </a:lvl5pPr>
            <a:lvl6pPr marL="2220545" indent="0">
              <a:buNone/>
              <a:defRPr sz="900"/>
            </a:lvl6pPr>
            <a:lvl7pPr marL="2664654" indent="0">
              <a:buNone/>
              <a:defRPr sz="900"/>
            </a:lvl7pPr>
            <a:lvl8pPr marL="3108763" indent="0">
              <a:buNone/>
              <a:defRPr sz="900"/>
            </a:lvl8pPr>
            <a:lvl9pPr marL="35528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473F1-13EC-4C01-9CAE-F72A8787C008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D6F24-ADCD-4D3C-8DDA-B19889405C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800600"/>
            <a:ext cx="52120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612775"/>
            <a:ext cx="521208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4109" indent="0">
              <a:buNone/>
              <a:defRPr sz="2700"/>
            </a:lvl2pPr>
            <a:lvl3pPr marL="888218" indent="0">
              <a:buNone/>
              <a:defRPr sz="2300"/>
            </a:lvl3pPr>
            <a:lvl4pPr marL="1332327" indent="0">
              <a:buNone/>
              <a:defRPr sz="2000"/>
            </a:lvl4pPr>
            <a:lvl5pPr marL="1776436" indent="0">
              <a:buNone/>
              <a:defRPr sz="2000"/>
            </a:lvl5pPr>
            <a:lvl6pPr marL="2220545" indent="0">
              <a:buNone/>
              <a:defRPr sz="2000"/>
            </a:lvl6pPr>
            <a:lvl7pPr marL="2664654" indent="0">
              <a:buNone/>
              <a:defRPr sz="2000"/>
            </a:lvl7pPr>
            <a:lvl8pPr marL="3108763" indent="0">
              <a:buNone/>
              <a:defRPr sz="2000"/>
            </a:lvl8pPr>
            <a:lvl9pPr marL="355287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367338"/>
            <a:ext cx="521208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4109" indent="0">
              <a:buNone/>
              <a:defRPr sz="1100"/>
            </a:lvl2pPr>
            <a:lvl3pPr marL="888218" indent="0">
              <a:buNone/>
              <a:defRPr sz="1000"/>
            </a:lvl3pPr>
            <a:lvl4pPr marL="1332327" indent="0">
              <a:buNone/>
              <a:defRPr sz="900"/>
            </a:lvl4pPr>
            <a:lvl5pPr marL="1776436" indent="0">
              <a:buNone/>
              <a:defRPr sz="900"/>
            </a:lvl5pPr>
            <a:lvl6pPr marL="2220545" indent="0">
              <a:buNone/>
              <a:defRPr sz="900"/>
            </a:lvl6pPr>
            <a:lvl7pPr marL="2664654" indent="0">
              <a:buNone/>
              <a:defRPr sz="900"/>
            </a:lvl7pPr>
            <a:lvl8pPr marL="3108763" indent="0">
              <a:buNone/>
              <a:defRPr sz="900"/>
            </a:lvl8pPr>
            <a:lvl9pPr marL="35528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D9393-9CBA-43DF-AFC4-5B2D66A3AFFF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27E63-73EC-4B99-ACB4-B46D69484F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74638"/>
            <a:ext cx="7818120" cy="1143000"/>
          </a:xfrm>
          <a:prstGeom prst="rect">
            <a:avLst/>
          </a:prstGeom>
        </p:spPr>
        <p:txBody>
          <a:bodyPr vert="horz" lIns="88822" tIns="44411" rIns="88822" bIns="444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600201"/>
            <a:ext cx="7818120" cy="4525963"/>
          </a:xfrm>
          <a:prstGeom prst="rect">
            <a:avLst/>
          </a:prstGeom>
        </p:spPr>
        <p:txBody>
          <a:bodyPr vert="horz" lIns="88822" tIns="44411" rIns="88822" bIns="444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6356351"/>
            <a:ext cx="2026920" cy="365125"/>
          </a:xfrm>
          <a:prstGeom prst="rect">
            <a:avLst/>
          </a:prstGeom>
        </p:spPr>
        <p:txBody>
          <a:bodyPr vert="horz" lIns="88822" tIns="44411" rIns="88822" bIns="4441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599FFC-59B6-404B-852F-00A63E85CE8C}" type="datetimeFigureOut">
              <a:rPr lang="en-US" smtClean="0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6356351"/>
            <a:ext cx="2750820" cy="365125"/>
          </a:xfrm>
          <a:prstGeom prst="rect">
            <a:avLst/>
          </a:prstGeom>
        </p:spPr>
        <p:txBody>
          <a:bodyPr vert="horz" lIns="88822" tIns="44411" rIns="88822" bIns="4441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6356351"/>
            <a:ext cx="2026920" cy="365125"/>
          </a:xfrm>
          <a:prstGeom prst="rect">
            <a:avLst/>
          </a:prstGeom>
        </p:spPr>
        <p:txBody>
          <a:bodyPr vert="horz" lIns="88822" tIns="44411" rIns="88822" bIns="4441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B61659-6A34-4CDE-9D0D-9535561CB1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8821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2" indent="-333082" algn="l" defTabSz="888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77" indent="-277568" algn="l" defTabSz="888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72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81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490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599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09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18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27" indent="-222054" algn="l" defTabSz="888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09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18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36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45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54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763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872" algn="l" defTabSz="888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r2H4A-e74LYj-DlCyTS-LCGHdd551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a_Saken@fccourts.org" TargetMode="External"/><Relationship Id="rId2" Type="http://schemas.openxmlformats.org/officeDocument/2006/relationships/hyperlink" Target="mailto:Stacy_Worthington@fccourts.org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e-Filing</a:t>
            </a:r>
            <a:endParaRPr lang="en-U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 descr="e-file domestic ct logo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309813"/>
            <a:ext cx="3657600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add mo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2203450"/>
            <a:ext cx="4267200" cy="1219200"/>
          </a:xfrm>
          <a:prstGeom prst="frame">
            <a:avLst>
              <a:gd name="adj1" fmla="val 21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4400000">
            <a:off x="1177925" y="3765551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add motion doc 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nut 2"/>
          <p:cNvSpPr/>
          <p:nvPr/>
        </p:nvSpPr>
        <p:spPr>
          <a:xfrm>
            <a:off x="146050" y="2962275"/>
            <a:ext cx="381000" cy="381000"/>
          </a:xfrm>
          <a:prstGeom prst="donut">
            <a:avLst>
              <a:gd name="adj" fmla="val 14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201613" y="5029200"/>
            <a:ext cx="381000" cy="381000"/>
          </a:xfrm>
          <a:prstGeom prst="donut">
            <a:avLst>
              <a:gd name="adj" fmla="val 14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28600" y="5970588"/>
            <a:ext cx="381000" cy="381000"/>
          </a:xfrm>
          <a:prstGeom prst="donut">
            <a:avLst>
              <a:gd name="adj" fmla="val 14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8328860">
            <a:off x="844550" y="6256338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add req for bond hea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3733800"/>
            <a:ext cx="6858000" cy="3810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2209800"/>
            <a:ext cx="5257800" cy="1447800"/>
          </a:xfrm>
          <a:prstGeom prst="frame">
            <a:avLst>
              <a:gd name="adj1" fmla="val 22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81000" y="2895600"/>
            <a:ext cx="4648200" cy="685800"/>
          </a:xfrm>
          <a:prstGeom prst="mathMultiply">
            <a:avLst>
              <a:gd name="adj1" fmla="val 8368"/>
            </a:avLst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Bond Hearing 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8328860">
            <a:off x="6483350" y="3741738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52400" y="2438400"/>
            <a:ext cx="1905000" cy="16002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Bond Hearing Filled 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2438400"/>
            <a:ext cx="1905000" cy="16002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4114800"/>
            <a:ext cx="2743200" cy="5334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4724400"/>
            <a:ext cx="6705600" cy="10668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1922171">
            <a:off x="936625" y="5953125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Bond Hearing Filled 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76200" y="3581400"/>
            <a:ext cx="6934200" cy="8382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3290326">
            <a:off x="1470025" y="4686300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Review and Appro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2705100" y="2590800"/>
            <a:ext cx="723900" cy="2286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52400" y="2743200"/>
            <a:ext cx="2590800" cy="6096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" y="3429000"/>
            <a:ext cx="4038600" cy="9144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2720423">
            <a:off x="2782888" y="4721225"/>
            <a:ext cx="63182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filing Submit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Criminal e-Filing: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Filing a Motion to an Existing Case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9" descr="e-file domestic ct log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084388"/>
            <a:ext cx="3962400" cy="34782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file drop down.bmp"/>
          <p:cNvPicPr>
            <a:picLocks noChangeAspect="1"/>
          </p:cNvPicPr>
          <p:nvPr/>
        </p:nvPicPr>
        <p:blipFill>
          <a:blip r:embed="rId3"/>
          <a:srcRect r="32007" b="35556"/>
          <a:stretch>
            <a:fillRect/>
          </a:stretch>
        </p:blipFill>
        <p:spPr>
          <a:xfrm>
            <a:off x="1828800" y="3200400"/>
            <a:ext cx="4497388" cy="3341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ome Page Landing.bmp"/>
          <p:cNvPicPr>
            <a:picLocks noChangeAspect="1"/>
          </p:cNvPicPr>
          <p:nvPr/>
        </p:nvPicPr>
        <p:blipFill>
          <a:blip r:embed="rId4"/>
          <a:srcRect t="25334" r="35730" b="19034"/>
          <a:stretch>
            <a:fillRect/>
          </a:stretch>
        </p:blipFill>
        <p:spPr>
          <a:xfrm>
            <a:off x="152400" y="1676400"/>
            <a:ext cx="4267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Home 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5867400" y="1219200"/>
            <a:ext cx="1143000" cy="3810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905000"/>
            <a:ext cx="3124200" cy="3048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e-Filing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" y="1600200"/>
            <a:ext cx="781812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We hope this guide will assist you in becoming familiar with our County’s e-Filing system.  Please </a:t>
            </a:r>
            <a:r>
              <a:rPr lang="en-US" sz="2700" b="1" i="1" dirty="0"/>
              <a:t>view this presentation as a slide show</a:t>
            </a:r>
            <a:r>
              <a:rPr lang="en-US" sz="2700" dirty="0"/>
              <a:t> to get the best user experience.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For information regarding registering for an account, navigating our home page, you can watch our “</a:t>
            </a:r>
            <a:r>
              <a:rPr lang="en-US" sz="2700" b="1" dirty="0"/>
              <a:t>Introduction to e-Filing</a:t>
            </a:r>
            <a:r>
              <a:rPr lang="en-US" sz="2700" dirty="0"/>
              <a:t>” video series here:</a:t>
            </a:r>
          </a:p>
          <a:p>
            <a:pPr marL="0" indent="0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>
                <a:hlinkClick r:id="rId2"/>
              </a:rPr>
              <a:t>Clerk's e-Filing Videos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677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Existing C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2971800"/>
            <a:ext cx="7391400" cy="5334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Add Moti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2203450"/>
            <a:ext cx="4267200" cy="1219200"/>
          </a:xfrm>
          <a:prstGeom prst="frame">
            <a:avLst>
              <a:gd name="adj1" fmla="val 21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4400000">
            <a:off x="1177925" y="3765551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Motion Doc 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nut 2"/>
          <p:cNvSpPr/>
          <p:nvPr/>
        </p:nvSpPr>
        <p:spPr>
          <a:xfrm>
            <a:off x="146050" y="2624138"/>
            <a:ext cx="381000" cy="381000"/>
          </a:xfrm>
          <a:prstGeom prst="donut">
            <a:avLst>
              <a:gd name="adj" fmla="val 14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247650" y="5638800"/>
            <a:ext cx="381000" cy="381000"/>
          </a:xfrm>
          <a:prstGeom prst="donut">
            <a:avLst>
              <a:gd name="adj" fmla="val 14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8328860">
            <a:off x="844550" y="6256338"/>
            <a:ext cx="574675" cy="23495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209550" y="4876800"/>
            <a:ext cx="381000" cy="381000"/>
          </a:xfrm>
          <a:prstGeom prst="donut">
            <a:avLst>
              <a:gd name="adj" fmla="val 14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Motion Ad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76200" y="3581400"/>
            <a:ext cx="6934200" cy="609600"/>
          </a:xfrm>
          <a:prstGeom prst="frame">
            <a:avLst>
              <a:gd name="adj1" fmla="val 35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4183337">
            <a:off x="1418431" y="4529932"/>
            <a:ext cx="574675" cy="236538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Review and Appro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Filing Submit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Criminal e-Filing: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 Notifications</a:t>
            </a:r>
          </a:p>
        </p:txBody>
      </p:sp>
      <p:pic>
        <p:nvPicPr>
          <p:cNvPr id="6" name="Picture 5" descr="Ntc Elec File.bmp"/>
          <p:cNvPicPr>
            <a:picLocks noChangeAspect="1"/>
          </p:cNvPicPr>
          <p:nvPr/>
        </p:nvPicPr>
        <p:blipFill>
          <a:blip r:embed="rId2"/>
          <a:srcRect r="24473"/>
          <a:stretch>
            <a:fillRect/>
          </a:stretch>
        </p:blipFill>
        <p:spPr>
          <a:xfrm>
            <a:off x="4705350" y="2438400"/>
            <a:ext cx="3265488" cy="369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Notifications Landing Page.bmp"/>
          <p:cNvPicPr>
            <a:picLocks noChangeAspect="1"/>
          </p:cNvPicPr>
          <p:nvPr/>
        </p:nvPicPr>
        <p:blipFill>
          <a:blip r:embed="rId3"/>
          <a:srcRect r="29310"/>
          <a:stretch>
            <a:fillRect/>
          </a:stretch>
        </p:blipFill>
        <p:spPr>
          <a:xfrm>
            <a:off x="796925" y="1447800"/>
            <a:ext cx="3265488" cy="39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220913"/>
            <a:ext cx="3078163" cy="242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When YOU e-File…YOU are Notified!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 smtClean="0"/>
              <a:t>Via email…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86" y="4354513"/>
            <a:ext cx="1571304" cy="12017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1" y="2727330"/>
            <a:ext cx="1737360" cy="17242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6008370" y="2743201"/>
            <a:ext cx="2606040" cy="9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22" tIns="44411" rIns="88822" bIns="44411">
            <a:spAutoFit/>
          </a:bodyPr>
          <a:lstStyle/>
          <a:p>
            <a:r>
              <a:rPr lang="en-US" sz="2700" b="1" dirty="0">
                <a:latin typeface="Calibri" pitchFamily="34" charset="0"/>
              </a:rPr>
              <a:t>…And our system</a:t>
            </a:r>
          </a:p>
        </p:txBody>
      </p:sp>
      <p:pic>
        <p:nvPicPr>
          <p:cNvPr id="1026" name="Picture 2" descr="C:\Documents and Settings\crkopech\My Documents\CRKopech\Work\Operations\e-File Presentation\efile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489" y="3352801"/>
            <a:ext cx="2459751" cy="204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1" y="4146211"/>
            <a:ext cx="1339215" cy="1409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ple Mail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2506" y="2244047"/>
            <a:ext cx="1806734" cy="19018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ome Page Landing.bmp"/>
          <p:cNvPicPr>
            <a:picLocks noChangeAspect="1"/>
          </p:cNvPicPr>
          <p:nvPr/>
        </p:nvPicPr>
        <p:blipFill>
          <a:blip r:embed="rId7" cstate="print"/>
          <a:srcRect l="1754" t="45556" r="67554" b="50000"/>
          <a:stretch>
            <a:fillRect/>
          </a:stretch>
        </p:blipFill>
        <p:spPr>
          <a:xfrm>
            <a:off x="5230177" y="5638800"/>
            <a:ext cx="3167063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283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e-File Home Pag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104775" y="2438400"/>
            <a:ext cx="2486025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Notification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4160838"/>
            <a:ext cx="8324850" cy="5334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975" y="79375"/>
            <a:ext cx="78168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This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182" y="1028700"/>
            <a:ext cx="7818437" cy="4800600"/>
          </a:xfrm>
        </p:spPr>
        <p:txBody>
          <a:bodyPr rtlCol="0" anchor="ctr">
            <a:normAutofit fontScale="3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What </a:t>
            </a:r>
            <a:r>
              <a:rPr lang="en-US" sz="7200" dirty="0"/>
              <a:t>technology </a:t>
            </a:r>
            <a:r>
              <a:rPr lang="en-US" sz="7200" b="1" dirty="0"/>
              <a:t>you</a:t>
            </a:r>
            <a:r>
              <a:rPr lang="en-US" sz="7200" dirty="0"/>
              <a:t> need to e-File in the </a:t>
            </a:r>
            <a:r>
              <a:rPr lang="en-US" sz="7200" dirty="0" smtClean="0"/>
              <a:t>Criminal Division</a:t>
            </a:r>
            <a:endParaRPr lang="en-US" sz="7200" dirty="0"/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dirty="0" smtClean="0"/>
              <a:t>Online </a:t>
            </a:r>
            <a:r>
              <a:rPr lang="en-US" sz="7200" dirty="0"/>
              <a:t>resources and helpful links from our IT Staff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200" b="1" i="1" dirty="0"/>
              <a:t>Detailed</a:t>
            </a:r>
            <a:r>
              <a:rPr lang="en-US" sz="7200" dirty="0"/>
              <a:t> Instruction on: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200" dirty="0" smtClean="0"/>
              <a:t>How </a:t>
            </a:r>
            <a:r>
              <a:rPr lang="en-US" sz="7200" dirty="0"/>
              <a:t>to file in the </a:t>
            </a:r>
            <a:r>
              <a:rPr lang="en-US" sz="7200" dirty="0" smtClean="0"/>
              <a:t>Criminal Court</a:t>
            </a:r>
            <a:endParaRPr lang="en-US" sz="7200" dirty="0"/>
          </a:p>
          <a:p>
            <a:pPr lvl="2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800" dirty="0" smtClean="0"/>
              <a:t>Filing to Existing Cases</a:t>
            </a:r>
          </a:p>
          <a:p>
            <a:pPr lvl="2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800" dirty="0" smtClean="0"/>
              <a:t>Filing with Hearing Requests</a:t>
            </a:r>
            <a:endParaRPr lang="en-US" sz="6800" dirty="0"/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200" dirty="0"/>
              <a:t>Reviewing </a:t>
            </a:r>
            <a:r>
              <a:rPr lang="en-US" sz="7200" b="1" dirty="0"/>
              <a:t>Notifications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NEF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42863" y="4953000"/>
            <a:ext cx="4735512" cy="6858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2863" y="5715000"/>
            <a:ext cx="5748337" cy="9144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152400"/>
            <a:ext cx="781812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9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350" y="1218733"/>
            <a:ext cx="7716100" cy="48007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  <a:defRPr/>
            </a:pPr>
            <a:endParaRPr lang="en-US" sz="3500" b="1" dirty="0"/>
          </a:p>
          <a:p>
            <a:pPr>
              <a:buNone/>
              <a:defRPr/>
            </a:pPr>
            <a:r>
              <a:rPr lang="en-US" sz="3500" b="1" dirty="0"/>
              <a:t>Online Help Through the System</a:t>
            </a:r>
          </a:p>
          <a:p>
            <a:pPr>
              <a:buNone/>
              <a:defRPr/>
            </a:pPr>
            <a:r>
              <a:rPr lang="en-US" sz="3500" b="1" dirty="0"/>
              <a:t>	</a:t>
            </a:r>
            <a:r>
              <a:rPr lang="en-US" sz="2700" u="sng" dirty="0">
                <a:solidFill>
                  <a:srgbClr val="0000FF"/>
                </a:solidFill>
              </a:rPr>
              <a:t>https://efiling.franklincountyohio.gov/onlineHelp/fiDefault.htm</a:t>
            </a:r>
            <a:endParaRPr lang="en-US" sz="2700" dirty="0"/>
          </a:p>
          <a:p>
            <a:pPr marL="266426" indent="-266426">
              <a:buNone/>
              <a:defRPr/>
            </a:pPr>
            <a:endParaRPr lang="en-US" sz="3500" b="1" dirty="0"/>
          </a:p>
          <a:p>
            <a:pPr marL="266426" indent="-266426">
              <a:buNone/>
              <a:defRPr/>
            </a:pPr>
            <a:r>
              <a:rPr lang="en-US" sz="3500" b="1" dirty="0"/>
              <a:t>Clerk of Courts YouTube Channel</a:t>
            </a:r>
          </a:p>
          <a:p>
            <a:pPr marL="266426" indent="-266426">
              <a:buNone/>
              <a:defRPr/>
            </a:pPr>
            <a:r>
              <a:rPr lang="en-US" sz="3500" b="1" dirty="0">
                <a:solidFill>
                  <a:srgbClr val="0000FF"/>
                </a:solidFill>
              </a:rPr>
              <a:t>	</a:t>
            </a:r>
            <a:r>
              <a:rPr lang="en-US" sz="3200" u="sng" dirty="0">
                <a:solidFill>
                  <a:srgbClr val="0000FF"/>
                </a:solidFill>
              </a:rPr>
              <a:t>Youtube.com/clerkfranklincounty</a:t>
            </a:r>
          </a:p>
          <a:p>
            <a:pPr marL="532851" lvl="1" indent="-266426">
              <a:buNone/>
              <a:defRPr/>
            </a:pPr>
            <a:endParaRPr lang="en-US" sz="3200" u="sng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sz="3500" b="1" dirty="0"/>
              <a:t>For Procedural &amp; Technical Issues</a:t>
            </a:r>
          </a:p>
          <a:p>
            <a:pPr>
              <a:buNone/>
              <a:defRPr/>
            </a:pPr>
            <a:r>
              <a:rPr lang="en-US" sz="3500" b="1" dirty="0"/>
              <a:t>	</a:t>
            </a:r>
            <a:r>
              <a:rPr lang="en-US" sz="3200" dirty="0"/>
              <a:t>Juvenile Division Number:</a:t>
            </a:r>
          </a:p>
          <a:p>
            <a:pPr>
              <a:buNone/>
              <a:defRPr/>
            </a:pPr>
            <a:r>
              <a:rPr lang="en-US" sz="3200" dirty="0"/>
              <a:t>	614.525.4411</a:t>
            </a:r>
          </a:p>
          <a:p>
            <a:pPr>
              <a:buNone/>
              <a:defRPr/>
            </a:pPr>
            <a:r>
              <a:rPr lang="en-US" sz="3200" dirty="0"/>
              <a:t>	</a:t>
            </a:r>
            <a:r>
              <a:rPr lang="en-US" sz="3500" i="1" dirty="0"/>
              <a:t>*Available Monday-Friday, 8am-5pm*</a:t>
            </a:r>
          </a:p>
          <a:p>
            <a:pPr marL="532851" lvl="1" indent="-266426">
              <a:buNone/>
              <a:defRPr/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333" y="6394452"/>
            <a:ext cx="6118134" cy="443618"/>
          </a:xfrm>
          <a:prstGeom prst="rect">
            <a:avLst/>
          </a:prstGeom>
          <a:noFill/>
        </p:spPr>
        <p:txBody>
          <a:bodyPr wrap="square" lIns="88808" tIns="44404" rIns="88808" bIns="44404">
            <a:spAutoFit/>
          </a:bodyPr>
          <a:lstStyle/>
          <a:p>
            <a:pPr marL="0" lvl="1" algn="ctr">
              <a:defRPr/>
            </a:pPr>
            <a:r>
              <a:rPr lang="en-US" sz="2300" u="sng" dirty="0">
                <a:latin typeface="Calibri" pitchFamily="34" charset="0"/>
              </a:rPr>
              <a:t>http://clerk.franklincountyohio.gov/e-File.cfm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8801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52400"/>
            <a:ext cx="78168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Legal Inquiries…</a:t>
            </a:r>
            <a:endParaRPr lang="en-US"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8035925" cy="2895600"/>
          </a:xfrm>
        </p:spPr>
        <p:txBody>
          <a:bodyPr rtlCol="0" anchor="ctr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b="1" dirty="0" smtClean="0"/>
              <a:t>Consult the Criminal e-Filing Administrative Order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b="1" dirty="0" smtClean="0"/>
              <a:t>	</a:t>
            </a:r>
            <a:r>
              <a:rPr lang="en-US" sz="7200" b="1" i="1" dirty="0" smtClean="0"/>
              <a:t>Note: </a:t>
            </a:r>
            <a:r>
              <a:rPr lang="en-US" sz="7200" dirty="0" smtClean="0"/>
              <a:t>Administrative Order is currently being drafted.  Please check the Clerk of Courts website for updates.</a:t>
            </a:r>
            <a:endParaRPr lang="en-US" sz="72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b="1" dirty="0" smtClean="0"/>
              <a:t>Common Pleas Court Administration Website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b="1" dirty="0" smtClean="0">
                <a:solidFill>
                  <a:srgbClr val="0000FF"/>
                </a:solidFill>
              </a:rPr>
              <a:t>	</a:t>
            </a:r>
            <a:r>
              <a:rPr lang="en-US" sz="7200" u="sng" dirty="0" smtClean="0">
                <a:solidFill>
                  <a:srgbClr val="0000FF"/>
                </a:solidFill>
              </a:rPr>
              <a:t>http://www.fccourts.org/gen/WebFront.nsf//wp/Home?open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300" u="sng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dirty="0" smtClean="0"/>
              <a:t>	</a:t>
            </a:r>
            <a:endParaRPr lang="en-US" sz="36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300" dirty="0">
              <a:solidFill>
                <a:srgbClr val="0000FF"/>
              </a:solidFill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457200" y="4922838"/>
            <a:ext cx="3733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b="1"/>
              <a:t>Stacy Worthington</a:t>
            </a:r>
          </a:p>
          <a:p>
            <a:pPr eaLnBrk="1" hangingPunct="1">
              <a:buFont typeface="Arial" charset="0"/>
              <a:buNone/>
            </a:pPr>
            <a:r>
              <a:rPr lang="en-US" altLang="en-US"/>
              <a:t>Director of Court Support Services</a:t>
            </a:r>
          </a:p>
          <a:p>
            <a:pPr eaLnBrk="1" hangingPunct="1">
              <a:buFont typeface="Arial" charset="0"/>
              <a:buNone/>
            </a:pPr>
            <a:r>
              <a:rPr lang="en-US" altLang="en-US">
                <a:hlinkClick r:id="rId2"/>
              </a:rPr>
              <a:t>Stacy_Worthington@fccourts.org</a:t>
            </a:r>
            <a:endParaRPr lang="en-US" altLang="en-US"/>
          </a:p>
          <a:p>
            <a:pPr eaLnBrk="1" hangingPunct="1">
              <a:buFont typeface="Arial" charset="0"/>
              <a:buNone/>
            </a:pPr>
            <a:r>
              <a:rPr lang="en-US" altLang="en-US"/>
              <a:t>(614) 525-2529</a:t>
            </a:r>
          </a:p>
          <a:p>
            <a:pPr eaLnBrk="1" hangingPunct="1"/>
            <a:endParaRPr lang="en-US" altLang="en-US"/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4495800" y="4922838"/>
            <a:ext cx="3733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b="1"/>
              <a:t>Elizabeta Saken</a:t>
            </a:r>
          </a:p>
          <a:p>
            <a:pPr eaLnBrk="1" hangingPunct="1">
              <a:buFont typeface="Arial" charset="0"/>
              <a:buNone/>
            </a:pPr>
            <a:r>
              <a:rPr lang="en-US" altLang="en-US"/>
              <a:t>Staff Attorney, Hon. Judge Reece</a:t>
            </a:r>
          </a:p>
          <a:p>
            <a:pPr eaLnBrk="1" hangingPunct="1">
              <a:buFont typeface="Arial" charset="0"/>
              <a:buNone/>
            </a:pPr>
            <a:r>
              <a:rPr lang="en-US" altLang="en-US">
                <a:hlinkClick r:id="rId3"/>
              </a:rPr>
              <a:t>Elizabeta_Saken@fccourts.org</a:t>
            </a:r>
            <a:endParaRPr lang="en-US" altLang="en-US"/>
          </a:p>
          <a:p>
            <a:pPr eaLnBrk="1" hangingPunct="1">
              <a:buFont typeface="Arial" charset="0"/>
              <a:buNone/>
            </a:pPr>
            <a:r>
              <a:rPr lang="en-US" altLang="en-US"/>
              <a:t>(614) 525-4511</a:t>
            </a:r>
          </a:p>
          <a:p>
            <a:pPr eaLnBrk="1" hangingPunct="1"/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4975" y="3886200"/>
            <a:ext cx="7816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 Contact…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5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Produced by: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2" y="1975229"/>
            <a:ext cx="3839686" cy="381299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88853" y="2990999"/>
            <a:ext cx="3975726" cy="1781455"/>
          </a:xfr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1500" b="1" dirty="0"/>
              <a:t>Franklin County Clerk of Courts</a:t>
            </a:r>
          </a:p>
          <a:p>
            <a:pPr algn="ctr">
              <a:buNone/>
              <a:defRPr/>
            </a:pPr>
            <a:r>
              <a:rPr lang="en-US" sz="1500" b="1" dirty="0"/>
              <a:t>Communications and Operations Staff</a:t>
            </a:r>
          </a:p>
        </p:txBody>
      </p:sp>
    </p:spTree>
    <p:extLst>
      <p:ext uri="{BB962C8B-B14F-4D97-AF65-F5344CB8AC3E}">
        <p14:creationId xmlns:p14="http://schemas.microsoft.com/office/powerpoint/2010/main" val="1224080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omput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32013"/>
            <a:ext cx="35893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e-File?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Computer with Internet browsing capabilities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Scanner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Ability to create .PDF files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Recommended setting: 300 DPI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Word Processer capable of exporting to MS Word 97-2003 format or later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The system will only accept .DOC or .DOCX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Other documents types (e.g.  Corel Word Perfect or Apple Pages) must be re-formatted to .DOC or .DOCX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125" name="Picture 9" descr="Small e-file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6210300"/>
            <a:ext cx="76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Resources &amp; Helpful Links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Adobe Acrobat: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1600" u="sng" smtClean="0">
                <a:solidFill>
                  <a:srgbClr val="0000FF"/>
                </a:solidFill>
              </a:rPr>
              <a:t>http://www.adobe.com/products/acrobat.html</a:t>
            </a:r>
            <a:endParaRPr lang="en-US" altLang="en-US" sz="1600" smtClean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1800" smtClean="0"/>
              <a:t>Adobe Acrobat is the recommended software for creating .PDF files.</a:t>
            </a:r>
          </a:p>
          <a:p>
            <a:pPr eaLnBrk="1" hangingPunct="1">
              <a:buFont typeface="Arial" charset="0"/>
              <a:buNone/>
            </a:pPr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PDF Conversion Plug-In for Microsoft Office 2007: </a:t>
            </a:r>
            <a:r>
              <a:rPr lang="en-US" altLang="en-US" sz="1600" u="sng" smtClean="0">
                <a:solidFill>
                  <a:srgbClr val="0000FF"/>
                </a:solidFill>
              </a:rPr>
              <a:t>http://www.microsoft.com/download/en/details.aspx?id=7</a:t>
            </a:r>
            <a:endParaRPr lang="en-US" altLang="en-US" sz="1600" smtClean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1800" smtClean="0"/>
              <a:t>This plug-in will give you the ability to save your files in .PDF format if you are running Office 2007.</a:t>
            </a:r>
          </a:p>
          <a:p>
            <a:pPr eaLnBrk="1" hangingPunct="1">
              <a:buFont typeface="Arial" charset="0"/>
              <a:buNone/>
            </a:pPr>
            <a:endParaRPr lang="en-US" altLang="en-US" sz="1600" b="1" smtClean="0"/>
          </a:p>
          <a:p>
            <a:pPr eaLnBrk="1" hangingPunct="1"/>
            <a:r>
              <a:rPr lang="en-US" altLang="en-US" sz="2400" b="1" smtClean="0"/>
              <a:t>Corel WordPerfect: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1600" u="sng" smtClean="0">
                <a:solidFill>
                  <a:srgbClr val="0000FF"/>
                </a:solidFill>
              </a:rPr>
              <a:t>http://apps.corel.com/lp/wpo/</a:t>
            </a:r>
            <a:endParaRPr lang="en-US" altLang="en-US" sz="1600" smtClean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1800" smtClean="0"/>
              <a:t>Corel WordPerfect will allow you to convert your files to .DOC or .PDF. 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smtClean="0"/>
              <a:t>Newer versions will also allow you to convert your files to .DOCX.</a:t>
            </a:r>
          </a:p>
          <a:p>
            <a:pPr eaLnBrk="1" hangingPunct="1">
              <a:buFont typeface="Arial" charset="0"/>
              <a:buNone/>
            </a:pPr>
            <a:endParaRPr lang="en-US" altLang="en-US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Criminal e-Filing: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Filing a Bond Hearing Request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9" descr="e-file domestic ct log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828800"/>
            <a:ext cx="4191000" cy="34782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ome Page Landing.bmp"/>
          <p:cNvPicPr>
            <a:picLocks noChangeAspect="1"/>
          </p:cNvPicPr>
          <p:nvPr/>
        </p:nvPicPr>
        <p:blipFill>
          <a:blip r:embed="rId3"/>
          <a:srcRect r="30596" b="25918"/>
          <a:stretch>
            <a:fillRect/>
          </a:stretch>
        </p:blipFill>
        <p:spPr>
          <a:xfrm>
            <a:off x="338138" y="1579563"/>
            <a:ext cx="3852862" cy="3224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file drop down.bmp"/>
          <p:cNvPicPr>
            <a:picLocks noChangeAspect="1"/>
          </p:cNvPicPr>
          <p:nvPr/>
        </p:nvPicPr>
        <p:blipFill>
          <a:blip r:embed="rId4"/>
          <a:srcRect r="42451" b="35556"/>
          <a:stretch>
            <a:fillRect/>
          </a:stretch>
        </p:blipFill>
        <p:spPr>
          <a:xfrm>
            <a:off x="2740025" y="3200400"/>
            <a:ext cx="3889375" cy="341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Home 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5943600" y="1219200"/>
            <a:ext cx="1066800" cy="3810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1905000"/>
            <a:ext cx="3124200" cy="3048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Existing C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152400" y="2209800"/>
            <a:ext cx="7315200" cy="381000"/>
          </a:xfrm>
          <a:prstGeom prst="frame">
            <a:avLst>
              <a:gd name="adj1" fmla="val 55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add docs 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686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Filing Presentation Theme">
  <a:themeElements>
    <a:clrScheme name="COC Infograph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080"/>
      </a:accent1>
      <a:accent2>
        <a:srgbClr val="9B0302"/>
      </a:accent2>
      <a:accent3>
        <a:srgbClr val="E2E2E2"/>
      </a:accent3>
      <a:accent4>
        <a:srgbClr val="044413"/>
      </a:accent4>
      <a:accent5>
        <a:srgbClr val="116D57"/>
      </a:accent5>
      <a:accent6>
        <a:srgbClr val="0F713E"/>
      </a:accent6>
      <a:hlink>
        <a:srgbClr val="000000"/>
      </a:hlink>
      <a:folHlink>
        <a:srgbClr val="000000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353</Words>
  <Application>Microsoft Office PowerPoint</Application>
  <PresentationFormat>Custom</PresentationFormat>
  <Paragraphs>78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e-Filing Presentation Theme</vt:lpstr>
      <vt:lpstr>Introduction Criminal e-Filing</vt:lpstr>
      <vt:lpstr>Welcome to e-Filing</vt:lpstr>
      <vt:lpstr>What to Expect From This Presentation</vt:lpstr>
      <vt:lpstr>What do you need to e-File?</vt:lpstr>
      <vt:lpstr>Online Resources &amp; Helpful Links</vt:lpstr>
      <vt:lpstr>Introduction to Criminal e-Filing:  Filing a Bond Hearing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Criminal e-Filing:  Filing a Motion to an Existing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Criminal e-Filing:  Checking Notifications</vt:lpstr>
      <vt:lpstr>When YOU e-File…YOU are Notified!</vt:lpstr>
      <vt:lpstr>PowerPoint Presentation</vt:lpstr>
      <vt:lpstr>PowerPoint Presentation</vt:lpstr>
      <vt:lpstr>PowerPoint Presentation</vt:lpstr>
      <vt:lpstr>For More Information…</vt:lpstr>
      <vt:lpstr>For Legal Inquiries…</vt:lpstr>
      <vt:lpstr>This Presentation Was Produced by:</vt:lpstr>
    </vt:vector>
  </TitlesOfParts>
  <Company>COC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e-Filing Juvenile Division</dc:title>
  <dc:creator>crkopech</dc:creator>
  <cp:lastModifiedBy>crkopech</cp:lastModifiedBy>
  <cp:revision>54</cp:revision>
  <dcterms:created xsi:type="dcterms:W3CDTF">2013-03-19T15:07:37Z</dcterms:created>
  <dcterms:modified xsi:type="dcterms:W3CDTF">2016-01-27T16:07:02Z</dcterms:modified>
</cp:coreProperties>
</file>